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69" r:id="rId5"/>
    <p:sldId id="266" r:id="rId6"/>
    <p:sldId id="265" r:id="rId7"/>
    <p:sldId id="271" r:id="rId8"/>
    <p:sldId id="275" r:id="rId9"/>
    <p:sldId id="272" r:id="rId10"/>
    <p:sldId id="274" r:id="rId11"/>
    <p:sldId id="27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7D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7B01CC-B483-498E-B7D6-E18F097F8A9A}" v="1372" dt="2024-11-17T14:09:10.261"/>
    <p1510:client id="{D761B742-9835-42D7-AE7B-08CEFDBD1365}" v="1921" dt="2024-11-17T12:50:17.810"/>
    <p1510:client id="{FB9019CA-36E1-44D1-A719-6FEB19D8E232}" v="7" dt="2024-11-17T14:12:27.6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878" autoAdjust="0"/>
    <p:restoredTop sz="94673"/>
  </p:normalViewPr>
  <p:slideViewPr>
    <p:cSldViewPr snapToGrid="0">
      <p:cViewPr>
        <p:scale>
          <a:sx n="71" d="100"/>
          <a:sy n="71" d="100"/>
        </p:scale>
        <p:origin x="976" y="1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sv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svg>
</file>

<file path=ppt/media/image31.png>
</file>

<file path=ppt/media/image32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CDFF01-9416-9149-A7CF-428B2F4B4811}" type="datetimeFigureOut">
              <a:rPr lang="en-FR" smtClean="0"/>
              <a:t>17/11/2024</a:t>
            </a:fld>
            <a:endParaRPr lang="en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1C28B7-A51A-1D45-BA7A-3041C7063F3D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98251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FR" dirty="0"/>
              <a:t>- phageAI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C28B7-A51A-1D45-BA7A-3041C7063F3D}" type="slidenum">
              <a:rPr lang="en-FR" smtClean="0"/>
              <a:t>9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466800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12" Type="http://schemas.openxmlformats.org/officeDocument/2006/relationships/image" Target="../media/image14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11" Type="http://schemas.openxmlformats.org/officeDocument/2006/relationships/image" Target="../media/image13.jpeg"/><Relationship Id="rId5" Type="http://schemas.openxmlformats.org/officeDocument/2006/relationships/image" Target="../media/image7.jpeg"/><Relationship Id="rId10" Type="http://schemas.openxmlformats.org/officeDocument/2006/relationships/image" Target="../media/image12.jpeg"/><Relationship Id="rId4" Type="http://schemas.openxmlformats.org/officeDocument/2006/relationships/image" Target="../media/image6.jpeg"/><Relationship Id="rId9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7.jpeg"/><Relationship Id="rId7" Type="http://schemas.openxmlformats.org/officeDocument/2006/relationships/image" Target="../media/image13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9.jpeg"/><Relationship Id="rId10" Type="http://schemas.openxmlformats.org/officeDocument/2006/relationships/image" Target="../media/image11.jpeg"/><Relationship Id="rId4" Type="http://schemas.openxmlformats.org/officeDocument/2006/relationships/image" Target="../media/image8.jpeg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7.jpeg"/><Relationship Id="rId7" Type="http://schemas.openxmlformats.org/officeDocument/2006/relationships/image" Target="../media/image13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11" Type="http://schemas.openxmlformats.org/officeDocument/2006/relationships/image" Target="../media/image11.jpeg"/><Relationship Id="rId5" Type="http://schemas.openxmlformats.org/officeDocument/2006/relationships/image" Target="../media/image9.jpeg"/><Relationship Id="rId10" Type="http://schemas.openxmlformats.org/officeDocument/2006/relationships/image" Target="../media/image15.png"/><Relationship Id="rId4" Type="http://schemas.openxmlformats.org/officeDocument/2006/relationships/image" Target="../media/image8.jpe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13" Type="http://schemas.openxmlformats.org/officeDocument/2006/relationships/image" Target="../media/image11.jpeg"/><Relationship Id="rId3" Type="http://schemas.openxmlformats.org/officeDocument/2006/relationships/image" Target="../media/image7.jpeg"/><Relationship Id="rId7" Type="http://schemas.openxmlformats.org/officeDocument/2006/relationships/image" Target="../media/image13.jpeg"/><Relationship Id="rId12" Type="http://schemas.openxmlformats.org/officeDocument/2006/relationships/image" Target="../media/image18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11" Type="http://schemas.openxmlformats.org/officeDocument/2006/relationships/image" Target="../media/image17.png"/><Relationship Id="rId5" Type="http://schemas.openxmlformats.org/officeDocument/2006/relationships/image" Target="../media/image9.jpeg"/><Relationship Id="rId10" Type="http://schemas.openxmlformats.org/officeDocument/2006/relationships/image" Target="../media/image15.png"/><Relationship Id="rId4" Type="http://schemas.openxmlformats.org/officeDocument/2006/relationships/image" Target="../media/image8.jpe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jpe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9" name="Rectangle 106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What is Bacteriophage Therapy?">
            <a:extLst>
              <a:ext uri="{FF2B5EF4-FFF2-40B4-BE49-F238E27FC236}">
                <a16:creationId xmlns:a16="http://schemas.microsoft.com/office/drawing/2014/main" id="{F5C57F22-C193-2445-EE30-38E93487B5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35364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1" name="Rectangle 107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749DDA-E2CF-95EA-0F02-4F1B72053133}"/>
              </a:ext>
            </a:extLst>
          </p:cNvPr>
          <p:cNvSpPr txBox="1"/>
          <p:nvPr/>
        </p:nvSpPr>
        <p:spPr>
          <a:xfrm>
            <a:off x="477981" y="1122363"/>
            <a:ext cx="4483984" cy="320413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b="1" dirty="0" err="1">
                <a:latin typeface="+mj-lt"/>
                <a:ea typeface="+mj-ea"/>
                <a:cs typeface="+mj-cs"/>
              </a:rPr>
              <a:t>PhageMatch</a:t>
            </a:r>
            <a:endParaRPr lang="en-US" sz="3700" b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dirty="0">
                <a:latin typeface="+mj-lt"/>
                <a:ea typeface="+mj-ea"/>
                <a:cs typeface="+mj-cs"/>
              </a:rPr>
              <a:t>The Algorithm Behind the Cure.</a:t>
            </a:r>
            <a:endParaRPr lang="en-US" sz="3400" b="1" dirty="0">
              <a:latin typeface="+mj-lt"/>
              <a:ea typeface="+mj-ea"/>
              <a:cs typeface="+mj-cs"/>
            </a:endParaRPr>
          </a:p>
        </p:txBody>
      </p:sp>
      <p:sp>
        <p:nvSpPr>
          <p:cNvPr id="1073" name="Rectangle 107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75" name="Rectangle 107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87317C-5434-8E91-4E2A-96BB721E6B10}"/>
              </a:ext>
            </a:extLst>
          </p:cNvPr>
          <p:cNvSpPr txBox="1"/>
          <p:nvPr/>
        </p:nvSpPr>
        <p:spPr>
          <a:xfrm>
            <a:off x="753035" y="69924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121FA2-DD36-721E-95D9-D3075C48C048}"/>
              </a:ext>
            </a:extLst>
          </p:cNvPr>
          <p:cNvSpPr/>
          <p:nvPr/>
        </p:nvSpPr>
        <p:spPr>
          <a:xfrm>
            <a:off x="142103" y="444843"/>
            <a:ext cx="1699054" cy="4448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F3B7E1D1-8EBE-0E70-EE4F-CBE50E97B7DB}"/>
              </a:ext>
            </a:extLst>
          </p:cNvPr>
          <p:cNvSpPr/>
          <p:nvPr/>
        </p:nvSpPr>
        <p:spPr>
          <a:xfrm>
            <a:off x="66133" y="839537"/>
            <a:ext cx="5766854" cy="14495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9081FB8-15E2-C17B-6736-9688B53114F8}"/>
              </a:ext>
            </a:extLst>
          </p:cNvPr>
          <p:cNvSpPr/>
          <p:nvPr/>
        </p:nvSpPr>
        <p:spPr>
          <a:xfrm>
            <a:off x="84133" y="3929536"/>
            <a:ext cx="5766854" cy="14495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91AC0F5-7E3B-CC4F-198E-E582C1FB0B0D}"/>
              </a:ext>
            </a:extLst>
          </p:cNvPr>
          <p:cNvSpPr/>
          <p:nvPr/>
        </p:nvSpPr>
        <p:spPr>
          <a:xfrm>
            <a:off x="66133" y="2375538"/>
            <a:ext cx="5766854" cy="14495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E8328D-FB66-C9E9-296F-38FB1592D952}"/>
              </a:ext>
            </a:extLst>
          </p:cNvPr>
          <p:cNvSpPr txBox="1"/>
          <p:nvPr/>
        </p:nvSpPr>
        <p:spPr>
          <a:xfrm>
            <a:off x="203850" y="1135599"/>
            <a:ext cx="228600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Basic Plan </a:t>
            </a:r>
            <a:r>
              <a:rPr lang="en-US" sz="2000" dirty="0"/>
              <a:t>$500/month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9AC91D-9BE7-696D-73BE-BF05A3D67CEA}"/>
              </a:ext>
            </a:extLst>
          </p:cNvPr>
          <p:cNvSpPr txBox="1"/>
          <p:nvPr/>
        </p:nvSpPr>
        <p:spPr>
          <a:xfrm>
            <a:off x="85500" y="2683598"/>
            <a:ext cx="210820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Pro Plan</a:t>
            </a:r>
            <a:endParaRPr lang="en-US" dirty="0"/>
          </a:p>
          <a:p>
            <a:r>
              <a:rPr lang="en-US" sz="2000" dirty="0"/>
              <a:t>$1.500/month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A566E39-6B3B-ACC6-77CA-A35F7CE4EA44}"/>
              </a:ext>
            </a:extLst>
          </p:cNvPr>
          <p:cNvSpPr txBox="1"/>
          <p:nvPr/>
        </p:nvSpPr>
        <p:spPr>
          <a:xfrm>
            <a:off x="65999" y="4183598"/>
            <a:ext cx="307975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Enterprise Plan</a:t>
            </a:r>
          </a:p>
          <a:p>
            <a:r>
              <a:rPr lang="en-US" sz="2000" dirty="0">
                <a:ea typeface="+mn-lt"/>
                <a:cs typeface="+mn-lt"/>
              </a:rPr>
              <a:t>Custom pricing</a:t>
            </a:r>
            <a:endParaRPr lang="en-US" sz="2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94916B5-9817-E092-54E2-AB2BF0E30CD1}"/>
              </a:ext>
            </a:extLst>
          </p:cNvPr>
          <p:cNvSpPr txBox="1"/>
          <p:nvPr/>
        </p:nvSpPr>
        <p:spPr>
          <a:xfrm>
            <a:off x="2540250" y="842500"/>
            <a:ext cx="344805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  <a:p>
            <a:pPr marL="7429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5 DNA sequences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Limited phage library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Basic ML insights</a:t>
            </a:r>
            <a:endParaRPr lang="en-US" dirty="0"/>
          </a:p>
          <a:p>
            <a:pPr marL="285750" lvl="1" indent="-285750">
              <a:buFont typeface="Arial"/>
              <a:buChar char="•"/>
            </a:pP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73C6B4-E0DA-0A93-51CC-12FDA52A4503}"/>
              </a:ext>
            </a:extLst>
          </p:cNvPr>
          <p:cNvSpPr txBox="1"/>
          <p:nvPr/>
        </p:nvSpPr>
        <p:spPr>
          <a:xfrm>
            <a:off x="2541599" y="2276500"/>
            <a:ext cx="3556000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  <a:p>
            <a:pPr marL="7429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20 DNA sequences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Expanded phage library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High-accuracy insights</a:t>
            </a: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Email support</a:t>
            </a:r>
          </a:p>
          <a:p>
            <a:pPr marL="228600" lvl="1" indent="-228600">
              <a:buFont typeface="Arial"/>
              <a:buChar char="•"/>
            </a:pP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F40FBCC-8511-CBF3-CAC9-D7E3AEE3E89E}"/>
              </a:ext>
            </a:extLst>
          </p:cNvPr>
          <p:cNvSpPr txBox="1"/>
          <p:nvPr/>
        </p:nvSpPr>
        <p:spPr>
          <a:xfrm>
            <a:off x="2543350" y="3926850"/>
            <a:ext cx="3314700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  <a:p>
            <a:pPr marL="7429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Unlimited sequences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Custom pipelines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Account manager</a:t>
            </a:r>
          </a:p>
          <a:p>
            <a:pPr lvl="1">
              <a:buFont typeface="Arial"/>
              <a:buChar char="•"/>
            </a:pPr>
            <a:endParaRPr lang="en-US" dirty="0"/>
          </a:p>
          <a:p>
            <a:pPr marL="228600" lvl="1" indent="-228600">
              <a:buFont typeface="Arial"/>
              <a:buChar char="•"/>
            </a:pPr>
            <a:endParaRPr lang="en-US" dirty="0"/>
          </a:p>
        </p:txBody>
      </p:sp>
      <p:pic>
        <p:nvPicPr>
          <p:cNvPr id="38" name="Picture 37" descr="Eligo | In vivo gene editing of the microbiome">
            <a:extLst>
              <a:ext uri="{FF2B5EF4-FFF2-40B4-BE49-F238E27FC236}">
                <a16:creationId xmlns:a16="http://schemas.microsoft.com/office/drawing/2014/main" id="{6346D18C-87F8-E56E-13A9-E9F8CA7D4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174" y="5563725"/>
            <a:ext cx="1065652" cy="471050"/>
          </a:xfrm>
          <a:prstGeom prst="rect">
            <a:avLst/>
          </a:prstGeom>
        </p:spPr>
      </p:pic>
      <p:pic>
        <p:nvPicPr>
          <p:cNvPr id="48" name="Picture 47" descr="IDHEAP - Wikipedia">
            <a:extLst>
              <a:ext uri="{FF2B5EF4-FFF2-40B4-BE49-F238E27FC236}">
                <a16:creationId xmlns:a16="http://schemas.microsoft.com/office/drawing/2014/main" id="{F332DBC1-EDFE-8BC9-E058-7DA447B048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1855" y="5384642"/>
            <a:ext cx="1429200" cy="566700"/>
          </a:xfrm>
          <a:prstGeom prst="rect">
            <a:avLst/>
          </a:prstGeom>
        </p:spPr>
      </p:pic>
      <p:pic>
        <p:nvPicPr>
          <p:cNvPr id="52" name="Picture 51" descr="Home">
            <a:extLst>
              <a:ext uri="{FF2B5EF4-FFF2-40B4-BE49-F238E27FC236}">
                <a16:creationId xmlns:a16="http://schemas.microsoft.com/office/drawing/2014/main" id="{228E0852-A8DC-531D-E0B4-92E8D92335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50" y="6133896"/>
            <a:ext cx="2743199" cy="726707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57BECCB7-7B16-4582-45CA-B934772EA7A6}"/>
              </a:ext>
            </a:extLst>
          </p:cNvPr>
          <p:cNvSpPr/>
          <p:nvPr/>
        </p:nvSpPr>
        <p:spPr>
          <a:xfrm>
            <a:off x="6746949" y="4119648"/>
            <a:ext cx="762000" cy="546050"/>
          </a:xfrm>
          <a:prstGeom prst="rect">
            <a:avLst/>
          </a:prstGeom>
          <a:solidFill>
            <a:srgbClr val="157D8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89AD53C9-BA22-9E4D-1996-C82F3428FDA0}"/>
              </a:ext>
            </a:extLst>
          </p:cNvPr>
          <p:cNvCxnSpPr>
            <a:cxnSpLocks/>
          </p:cNvCxnSpPr>
          <p:nvPr/>
        </p:nvCxnSpPr>
        <p:spPr>
          <a:xfrm flipV="1">
            <a:off x="5990850" y="4646650"/>
            <a:ext cx="5747000" cy="19400"/>
          </a:xfrm>
          <a:prstGeom prst="straightConnector1">
            <a:avLst/>
          </a:prstGeom>
          <a:ln w="57150">
            <a:solidFill>
              <a:srgbClr val="157D8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FBCE71AD-3C04-A492-0F0A-6875256A9156}"/>
              </a:ext>
            </a:extLst>
          </p:cNvPr>
          <p:cNvSpPr/>
          <p:nvPr/>
        </p:nvSpPr>
        <p:spPr>
          <a:xfrm>
            <a:off x="8564949" y="3201647"/>
            <a:ext cx="762000" cy="1458050"/>
          </a:xfrm>
          <a:prstGeom prst="rect">
            <a:avLst/>
          </a:prstGeom>
          <a:solidFill>
            <a:srgbClr val="157D8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CFEAC15-7784-7E04-ABE9-C1A80A6F3FE6}"/>
              </a:ext>
            </a:extLst>
          </p:cNvPr>
          <p:cNvSpPr/>
          <p:nvPr/>
        </p:nvSpPr>
        <p:spPr>
          <a:xfrm>
            <a:off x="10238949" y="1485646"/>
            <a:ext cx="762000" cy="3150050"/>
          </a:xfrm>
          <a:prstGeom prst="rect">
            <a:avLst/>
          </a:prstGeom>
          <a:solidFill>
            <a:srgbClr val="157D8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DC40A6A-DE48-E2F6-935C-FFF8C3124B9F}"/>
              </a:ext>
            </a:extLst>
          </p:cNvPr>
          <p:cNvSpPr txBox="1"/>
          <p:nvPr/>
        </p:nvSpPr>
        <p:spPr>
          <a:xfrm>
            <a:off x="6588000" y="3696000"/>
            <a:ext cx="1075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 dirty="0">
                <a:solidFill>
                  <a:srgbClr val="157D82"/>
                </a:solidFill>
              </a:rPr>
              <a:t>$150k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2216ED9-4869-9E82-8889-B15FF38F194E}"/>
              </a:ext>
            </a:extLst>
          </p:cNvPr>
          <p:cNvSpPr txBox="1"/>
          <p:nvPr/>
        </p:nvSpPr>
        <p:spPr>
          <a:xfrm>
            <a:off x="8405999" y="2765999"/>
            <a:ext cx="1075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 dirty="0">
                <a:solidFill>
                  <a:srgbClr val="157D82"/>
                </a:solidFill>
              </a:rPr>
              <a:t>$780k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B757110-EB56-3773-CE1D-DB86220F5B23}"/>
              </a:ext>
            </a:extLst>
          </p:cNvPr>
          <p:cNvSpPr txBox="1"/>
          <p:nvPr/>
        </p:nvSpPr>
        <p:spPr>
          <a:xfrm>
            <a:off x="9965998" y="1025998"/>
            <a:ext cx="130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 dirty="0">
                <a:solidFill>
                  <a:srgbClr val="157D82"/>
                </a:solidFill>
              </a:rPr>
              <a:t>$1560k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391CA6C-4A1D-A1E0-DE26-A0A09689435F}"/>
              </a:ext>
            </a:extLst>
          </p:cNvPr>
          <p:cNvSpPr txBox="1"/>
          <p:nvPr/>
        </p:nvSpPr>
        <p:spPr>
          <a:xfrm>
            <a:off x="6683999" y="4668000"/>
            <a:ext cx="1075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 dirty="0">
                <a:solidFill>
                  <a:srgbClr val="157D82"/>
                </a:solidFill>
              </a:rPr>
              <a:t>2025</a:t>
            </a:r>
            <a:endParaRPr 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8DF7661-6166-02A5-F8E6-146AFBDCF016}"/>
              </a:ext>
            </a:extLst>
          </p:cNvPr>
          <p:cNvSpPr txBox="1"/>
          <p:nvPr/>
        </p:nvSpPr>
        <p:spPr>
          <a:xfrm>
            <a:off x="8489998" y="4698000"/>
            <a:ext cx="1075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 dirty="0">
                <a:solidFill>
                  <a:srgbClr val="157D82"/>
                </a:solidFill>
              </a:rPr>
              <a:t>2026</a:t>
            </a:r>
            <a:endParaRPr 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558642F-BA77-31D9-D6C8-B1883A8381D7}"/>
              </a:ext>
            </a:extLst>
          </p:cNvPr>
          <p:cNvSpPr txBox="1"/>
          <p:nvPr/>
        </p:nvSpPr>
        <p:spPr>
          <a:xfrm>
            <a:off x="10193998" y="4662000"/>
            <a:ext cx="1075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 dirty="0">
                <a:solidFill>
                  <a:srgbClr val="157D82"/>
                </a:solidFill>
              </a:rPr>
              <a:t>2027</a:t>
            </a:r>
            <a:endParaRPr lang="en-US" dirty="0"/>
          </a:p>
        </p:txBody>
      </p:sp>
      <p:pic>
        <p:nvPicPr>
          <p:cNvPr id="75" name="Picture 74" descr="Phage Option 2024">
            <a:extLst>
              <a:ext uri="{FF2B5EF4-FFF2-40B4-BE49-F238E27FC236}">
                <a16:creationId xmlns:a16="http://schemas.microsoft.com/office/drawing/2014/main" id="{A80A853F-EB5E-E34F-9905-642FADE3F5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18402" y="6163034"/>
            <a:ext cx="2365196" cy="501932"/>
          </a:xfrm>
          <a:prstGeom prst="rect">
            <a:avLst/>
          </a:prstGeom>
        </p:spPr>
      </p:pic>
      <p:pic>
        <p:nvPicPr>
          <p:cNvPr id="76" name="Graphic 75" descr="Datei:Boehringer Ingelheim Logo.svg – Wikipedia">
            <a:extLst>
              <a:ext uri="{FF2B5EF4-FFF2-40B4-BE49-F238E27FC236}">
                <a16:creationId xmlns:a16="http://schemas.microsoft.com/office/drawing/2014/main" id="{74525950-BE7F-A4CE-17AF-423B36DC5E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98400" y="6131521"/>
            <a:ext cx="1849200" cy="594957"/>
          </a:xfrm>
          <a:prstGeom prst="rect">
            <a:avLst/>
          </a:prstGeom>
        </p:spPr>
      </p:pic>
      <p:pic>
        <p:nvPicPr>
          <p:cNvPr id="77" name="Picture 76" descr="Datei:Evonik logo 2020.png – Wikipedia">
            <a:extLst>
              <a:ext uri="{FF2B5EF4-FFF2-40B4-BE49-F238E27FC236}">
                <a16:creationId xmlns:a16="http://schemas.microsoft.com/office/drawing/2014/main" id="{C15D0302-04F8-66B2-1DC5-D0D693292B4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97500" y="6118387"/>
            <a:ext cx="2127000" cy="597225"/>
          </a:xfrm>
          <a:prstGeom prst="rect">
            <a:avLst/>
          </a:prstGeom>
        </p:spPr>
      </p:pic>
      <p:pic>
        <p:nvPicPr>
          <p:cNvPr id="78" name="Picture 77" descr="Johns Hopkins Bloomberg School of Public Health - Wikipedia">
            <a:extLst>
              <a:ext uri="{FF2B5EF4-FFF2-40B4-BE49-F238E27FC236}">
                <a16:creationId xmlns:a16="http://schemas.microsoft.com/office/drawing/2014/main" id="{81A3D338-24CE-4456-4210-47FFD0F02B2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019" t="19060" r="8534" b="21965"/>
          <a:stretch/>
        </p:blipFill>
        <p:spPr>
          <a:xfrm>
            <a:off x="4701691" y="5384584"/>
            <a:ext cx="2261699" cy="731287"/>
          </a:xfrm>
          <a:prstGeom prst="rect">
            <a:avLst/>
          </a:prstGeom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72BDFFEC-C41B-7A3F-AF85-FE5A107FF8FF}"/>
              </a:ext>
            </a:extLst>
          </p:cNvPr>
          <p:cNvSpPr txBox="1"/>
          <p:nvPr/>
        </p:nvSpPr>
        <p:spPr>
          <a:xfrm>
            <a:off x="3144000" y="198000"/>
            <a:ext cx="5737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latin typeface="+mj-lt"/>
              </a:rPr>
              <a:t>Pricing &amp; Potential Customers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57018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8197E0-F3FD-E9ED-7C5A-0720D7B8F2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8C59A280-E18E-A839-DE04-F2FEA5A0A614}"/>
              </a:ext>
            </a:extLst>
          </p:cNvPr>
          <p:cNvSpPr/>
          <p:nvPr/>
        </p:nvSpPr>
        <p:spPr>
          <a:xfrm>
            <a:off x="66133" y="839537"/>
            <a:ext cx="5766854" cy="14495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F414A89-DD22-FF01-1A6B-39C8F9FE2E64}"/>
              </a:ext>
            </a:extLst>
          </p:cNvPr>
          <p:cNvSpPr/>
          <p:nvPr/>
        </p:nvSpPr>
        <p:spPr>
          <a:xfrm>
            <a:off x="84133" y="3929536"/>
            <a:ext cx="5766854" cy="14495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F6FDC7F-3C58-2953-4995-05D351405706}"/>
              </a:ext>
            </a:extLst>
          </p:cNvPr>
          <p:cNvSpPr/>
          <p:nvPr/>
        </p:nvSpPr>
        <p:spPr>
          <a:xfrm>
            <a:off x="66133" y="2375538"/>
            <a:ext cx="5766854" cy="14495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9D61CD-7144-E0D6-9D8D-AB5D8245F5AA}"/>
              </a:ext>
            </a:extLst>
          </p:cNvPr>
          <p:cNvSpPr txBox="1"/>
          <p:nvPr/>
        </p:nvSpPr>
        <p:spPr>
          <a:xfrm>
            <a:off x="203850" y="1135599"/>
            <a:ext cx="228600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Basic Plan </a:t>
            </a:r>
            <a:r>
              <a:rPr lang="en-US" sz="2000" dirty="0"/>
              <a:t>$500/month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DD3274-0468-9BE1-4B2A-D8EEC55E334C}"/>
              </a:ext>
            </a:extLst>
          </p:cNvPr>
          <p:cNvSpPr txBox="1"/>
          <p:nvPr/>
        </p:nvSpPr>
        <p:spPr>
          <a:xfrm>
            <a:off x="85500" y="2683598"/>
            <a:ext cx="210820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Pro Plan</a:t>
            </a:r>
            <a:endParaRPr lang="en-US" dirty="0"/>
          </a:p>
          <a:p>
            <a:r>
              <a:rPr lang="en-US" sz="2000" dirty="0"/>
              <a:t>$1.500/month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92F622-CCD0-5470-B1C9-1C8B564E5819}"/>
              </a:ext>
            </a:extLst>
          </p:cNvPr>
          <p:cNvSpPr txBox="1"/>
          <p:nvPr/>
        </p:nvSpPr>
        <p:spPr>
          <a:xfrm>
            <a:off x="65999" y="4183598"/>
            <a:ext cx="307975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Enterprise Plan</a:t>
            </a:r>
          </a:p>
          <a:p>
            <a:r>
              <a:rPr lang="en-US" sz="2000" dirty="0">
                <a:ea typeface="+mn-lt"/>
                <a:cs typeface="+mn-lt"/>
              </a:rPr>
              <a:t>Custom pricing</a:t>
            </a:r>
            <a:endParaRPr lang="en-US" sz="2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32FABC2-C991-BCD4-E3A2-24EAAD047175}"/>
              </a:ext>
            </a:extLst>
          </p:cNvPr>
          <p:cNvSpPr txBox="1"/>
          <p:nvPr/>
        </p:nvSpPr>
        <p:spPr>
          <a:xfrm>
            <a:off x="2540250" y="842500"/>
            <a:ext cx="344805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  <a:p>
            <a:pPr marL="7429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5 DNA sequences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Limited phage library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Basic ML insights</a:t>
            </a:r>
            <a:endParaRPr lang="en-US" dirty="0"/>
          </a:p>
          <a:p>
            <a:pPr marL="285750" lvl="1" indent="-285750">
              <a:buFont typeface="Arial"/>
              <a:buChar char="•"/>
            </a:pP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4842E6D-9741-702A-EC7C-95DCECD30D57}"/>
              </a:ext>
            </a:extLst>
          </p:cNvPr>
          <p:cNvSpPr txBox="1"/>
          <p:nvPr/>
        </p:nvSpPr>
        <p:spPr>
          <a:xfrm>
            <a:off x="2541599" y="2276500"/>
            <a:ext cx="3556000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  <a:p>
            <a:pPr marL="7429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20 DNA sequences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Expanded phage library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High-accuracy insights</a:t>
            </a: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Email support</a:t>
            </a:r>
          </a:p>
          <a:p>
            <a:pPr marL="228600" lvl="1" indent="-228600">
              <a:buFont typeface="Arial"/>
              <a:buChar char="•"/>
            </a:pP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76B7D2-E40D-376C-CCC9-5D52D0AEF28A}"/>
              </a:ext>
            </a:extLst>
          </p:cNvPr>
          <p:cNvSpPr txBox="1"/>
          <p:nvPr/>
        </p:nvSpPr>
        <p:spPr>
          <a:xfrm>
            <a:off x="2543350" y="3926850"/>
            <a:ext cx="3314700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  <a:p>
            <a:pPr marL="7429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Unlimited sequences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Custom pipelines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Account manager</a:t>
            </a:r>
          </a:p>
          <a:p>
            <a:pPr lvl="1">
              <a:buFont typeface="Arial"/>
              <a:buChar char="•"/>
            </a:pPr>
            <a:endParaRPr lang="en-US" dirty="0"/>
          </a:p>
          <a:p>
            <a:pPr marL="228600" lvl="1" indent="-228600">
              <a:buFont typeface="Arial"/>
              <a:buChar char="•"/>
            </a:pPr>
            <a:endParaRPr lang="en-US" dirty="0"/>
          </a:p>
        </p:txBody>
      </p:sp>
      <p:pic>
        <p:nvPicPr>
          <p:cNvPr id="38" name="Picture 37" descr="Eligo | In vivo gene editing of the microbiome">
            <a:extLst>
              <a:ext uri="{FF2B5EF4-FFF2-40B4-BE49-F238E27FC236}">
                <a16:creationId xmlns:a16="http://schemas.microsoft.com/office/drawing/2014/main" id="{E581CFDD-C7E3-4ED9-539E-4EF3C1C1D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174" y="5563725"/>
            <a:ext cx="1065652" cy="471050"/>
          </a:xfrm>
          <a:prstGeom prst="rect">
            <a:avLst/>
          </a:prstGeom>
        </p:spPr>
      </p:pic>
      <p:pic>
        <p:nvPicPr>
          <p:cNvPr id="48" name="Picture 47" descr="IDHEAP - Wikipedia">
            <a:extLst>
              <a:ext uri="{FF2B5EF4-FFF2-40B4-BE49-F238E27FC236}">
                <a16:creationId xmlns:a16="http://schemas.microsoft.com/office/drawing/2014/main" id="{04EEB850-8FF4-9B50-E677-985F15133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1855" y="5384642"/>
            <a:ext cx="1429200" cy="566700"/>
          </a:xfrm>
          <a:prstGeom prst="rect">
            <a:avLst/>
          </a:prstGeom>
        </p:spPr>
      </p:pic>
      <p:pic>
        <p:nvPicPr>
          <p:cNvPr id="52" name="Picture 51" descr="Home">
            <a:extLst>
              <a:ext uri="{FF2B5EF4-FFF2-40B4-BE49-F238E27FC236}">
                <a16:creationId xmlns:a16="http://schemas.microsoft.com/office/drawing/2014/main" id="{F7EBCDE8-6381-EC24-05FF-09503AA043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50" y="6133896"/>
            <a:ext cx="2743199" cy="726707"/>
          </a:xfrm>
          <a:prstGeom prst="rect">
            <a:avLst/>
          </a:prstGeom>
        </p:spPr>
      </p:pic>
      <p:pic>
        <p:nvPicPr>
          <p:cNvPr id="75" name="Picture 74" descr="Phage Option 2024">
            <a:extLst>
              <a:ext uri="{FF2B5EF4-FFF2-40B4-BE49-F238E27FC236}">
                <a16:creationId xmlns:a16="http://schemas.microsoft.com/office/drawing/2014/main" id="{B1D8C7FE-A555-141F-9CA4-A5E60C7633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18402" y="6163034"/>
            <a:ext cx="2365196" cy="501932"/>
          </a:xfrm>
          <a:prstGeom prst="rect">
            <a:avLst/>
          </a:prstGeom>
        </p:spPr>
      </p:pic>
      <p:pic>
        <p:nvPicPr>
          <p:cNvPr id="76" name="Graphic 75" descr="Datei:Boehringer Ingelheim Logo.svg – Wikipedia">
            <a:extLst>
              <a:ext uri="{FF2B5EF4-FFF2-40B4-BE49-F238E27FC236}">
                <a16:creationId xmlns:a16="http://schemas.microsoft.com/office/drawing/2014/main" id="{DFE9104C-4AEE-8A32-2B4A-D00EA6DB96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98400" y="6131521"/>
            <a:ext cx="1849200" cy="594957"/>
          </a:xfrm>
          <a:prstGeom prst="rect">
            <a:avLst/>
          </a:prstGeom>
        </p:spPr>
      </p:pic>
      <p:pic>
        <p:nvPicPr>
          <p:cNvPr id="77" name="Picture 76" descr="Datei:Evonik logo 2020.png – Wikipedia">
            <a:extLst>
              <a:ext uri="{FF2B5EF4-FFF2-40B4-BE49-F238E27FC236}">
                <a16:creationId xmlns:a16="http://schemas.microsoft.com/office/drawing/2014/main" id="{069F0198-EE08-AAEF-9B06-C2796F118D5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97500" y="6118387"/>
            <a:ext cx="2127000" cy="597225"/>
          </a:xfrm>
          <a:prstGeom prst="rect">
            <a:avLst/>
          </a:prstGeom>
        </p:spPr>
      </p:pic>
      <p:pic>
        <p:nvPicPr>
          <p:cNvPr id="78" name="Picture 77" descr="Johns Hopkins Bloomberg School of Public Health - Wikipedia">
            <a:extLst>
              <a:ext uri="{FF2B5EF4-FFF2-40B4-BE49-F238E27FC236}">
                <a16:creationId xmlns:a16="http://schemas.microsoft.com/office/drawing/2014/main" id="{ECE27CB6-54CB-3FE2-A5C3-56B7929D25F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019" t="19060" r="8534" b="21965"/>
          <a:stretch/>
        </p:blipFill>
        <p:spPr>
          <a:xfrm>
            <a:off x="4701691" y="5384584"/>
            <a:ext cx="2261699" cy="731287"/>
          </a:xfrm>
          <a:prstGeom prst="rect">
            <a:avLst/>
          </a:prstGeom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DC25B2C9-0774-4E4C-6A17-9C96D89116E0}"/>
              </a:ext>
            </a:extLst>
          </p:cNvPr>
          <p:cNvSpPr txBox="1"/>
          <p:nvPr/>
        </p:nvSpPr>
        <p:spPr>
          <a:xfrm>
            <a:off x="3144000" y="198000"/>
            <a:ext cx="5737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latin typeface="+mj-lt"/>
              </a:rPr>
              <a:t>Pricing &amp; Potential Customers</a:t>
            </a:r>
            <a:endParaRPr lang="en-US"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1A3475-FF1B-575D-53EE-2909396A3FCC}"/>
              </a:ext>
            </a:extLst>
          </p:cNvPr>
          <p:cNvSpPr txBox="1"/>
          <p:nvPr/>
        </p:nvSpPr>
        <p:spPr>
          <a:xfrm>
            <a:off x="6896914" y="2172524"/>
            <a:ext cx="373908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b="1" dirty="0"/>
              <a:t>CEO/Founder</a:t>
            </a:r>
          </a:p>
          <a:p>
            <a:r>
              <a:rPr lang="en-FR" dirty="0"/>
              <a:t>Abdullah Hanif </a:t>
            </a:r>
          </a:p>
          <a:p>
            <a:endParaRPr lang="en-FR" dirty="0"/>
          </a:p>
          <a:p>
            <a:endParaRPr lang="en-FR" dirty="0"/>
          </a:p>
          <a:p>
            <a:r>
              <a:rPr lang="en-FR" b="1" dirty="0"/>
              <a:t>ML/AI Expert</a:t>
            </a:r>
          </a:p>
          <a:p>
            <a:r>
              <a:rPr lang="en-FR" dirty="0"/>
              <a:t>Dr. Oliver Köhn</a:t>
            </a:r>
          </a:p>
        </p:txBody>
      </p:sp>
    </p:spTree>
    <p:extLst>
      <p:ext uri="{BB962C8B-B14F-4D97-AF65-F5344CB8AC3E}">
        <p14:creationId xmlns:p14="http://schemas.microsoft.com/office/powerpoint/2010/main" val="234463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54ECEBE-9353-406C-9313-02A517A31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6806086-A782-4311-A63B-1A68574D8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902" y="-15901"/>
            <a:ext cx="6578337" cy="5814891"/>
          </a:xfrm>
          <a:custGeom>
            <a:avLst/>
            <a:gdLst>
              <a:gd name="connsiteX0" fmla="*/ 1667657 w 6578337"/>
              <a:gd name="connsiteY0" fmla="*/ 0 h 5814891"/>
              <a:gd name="connsiteX1" fmla="*/ 5296215 w 6578337"/>
              <a:gd name="connsiteY1" fmla="*/ 0 h 5814891"/>
              <a:gd name="connsiteX2" fmla="*/ 5354505 w 6578337"/>
              <a:gd name="connsiteY2" fmla="*/ 38974 h 5814891"/>
              <a:gd name="connsiteX3" fmla="*/ 5772761 w 6578337"/>
              <a:gd name="connsiteY3" fmla="*/ 430996 h 5814891"/>
              <a:gd name="connsiteX4" fmla="*/ 6578337 w 6578337"/>
              <a:gd name="connsiteY4" fmla="*/ 2842158 h 5814891"/>
              <a:gd name="connsiteX5" fmla="*/ 6219497 w 6578337"/>
              <a:gd name="connsiteY5" fmla="*/ 3831001 h 5814891"/>
              <a:gd name="connsiteX6" fmla="*/ 5157059 w 6578337"/>
              <a:gd name="connsiteY6" fmla="*/ 4751758 h 5814891"/>
              <a:gd name="connsiteX7" fmla="*/ 4923464 w 6578337"/>
              <a:gd name="connsiteY7" fmla="*/ 4927890 h 5814891"/>
              <a:gd name="connsiteX8" fmla="*/ 3004017 w 6578337"/>
              <a:gd name="connsiteY8" fmla="*/ 5814891 h 5814891"/>
              <a:gd name="connsiteX9" fmla="*/ 475534 w 6578337"/>
              <a:gd name="connsiteY9" fmla="*/ 4373098 h 5814891"/>
              <a:gd name="connsiteX10" fmla="*/ 206071 w 6578337"/>
              <a:gd name="connsiteY10" fmla="*/ 4004246 h 5814891"/>
              <a:gd name="connsiteX11" fmla="*/ 79385 w 6578337"/>
              <a:gd name="connsiteY11" fmla="*/ 3833508 h 5814891"/>
              <a:gd name="connsiteX12" fmla="*/ 0 w 6578337"/>
              <a:gd name="connsiteY12" fmla="*/ 3721725 h 5814891"/>
              <a:gd name="connsiteX13" fmla="*/ 0 w 6578337"/>
              <a:gd name="connsiteY13" fmla="*/ 1581323 h 5814891"/>
              <a:gd name="connsiteX14" fmla="*/ 168477 w 6578337"/>
              <a:gd name="connsiteY14" fmla="*/ 1300525 h 5814891"/>
              <a:gd name="connsiteX15" fmla="*/ 885512 w 6578337"/>
              <a:gd name="connsiteY15" fmla="*/ 515238 h 5814891"/>
              <a:gd name="connsiteX16" fmla="*/ 1494824 w 6578337"/>
              <a:gd name="connsiteY16" fmla="*/ 90742 h 58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78337" h="5814891">
                <a:moveTo>
                  <a:pt x="1667657" y="0"/>
                </a:moveTo>
                <a:lnTo>
                  <a:pt x="5296215" y="0"/>
                </a:lnTo>
                <a:lnTo>
                  <a:pt x="5354505" y="38974"/>
                </a:lnTo>
                <a:cubicBezTo>
                  <a:pt x="5505893" y="152699"/>
                  <a:pt x="5645664" y="283643"/>
                  <a:pt x="5772761" y="430996"/>
                </a:cubicBezTo>
                <a:cubicBezTo>
                  <a:pt x="6292274" y="1033532"/>
                  <a:pt x="6578337" y="1889809"/>
                  <a:pt x="6578337" y="2842158"/>
                </a:cubicBezTo>
                <a:cubicBezTo>
                  <a:pt x="6578337" y="3222117"/>
                  <a:pt x="6467617" y="3527065"/>
                  <a:pt x="6219497" y="3831001"/>
                </a:cubicBezTo>
                <a:cubicBezTo>
                  <a:pt x="5959965" y="4148933"/>
                  <a:pt x="5569997" y="4441763"/>
                  <a:pt x="5157059" y="4751758"/>
                </a:cubicBezTo>
                <a:cubicBezTo>
                  <a:pt x="5080873" y="4808882"/>
                  <a:pt x="5002168" y="4868026"/>
                  <a:pt x="4923464" y="4927890"/>
                </a:cubicBezTo>
                <a:cubicBezTo>
                  <a:pt x="4218974" y="5463640"/>
                  <a:pt x="3704799" y="5814891"/>
                  <a:pt x="3004017" y="5814891"/>
                </a:cubicBezTo>
                <a:cubicBezTo>
                  <a:pt x="1936240" y="5814891"/>
                  <a:pt x="1180025" y="5383723"/>
                  <a:pt x="475534" y="4373098"/>
                </a:cubicBezTo>
                <a:cubicBezTo>
                  <a:pt x="383343" y="4240819"/>
                  <a:pt x="293225" y="4120515"/>
                  <a:pt x="206071" y="4004246"/>
                </a:cubicBezTo>
                <a:cubicBezTo>
                  <a:pt x="160920" y="3943985"/>
                  <a:pt x="118700" y="3887339"/>
                  <a:pt x="79385" y="3833508"/>
                </a:cubicBezTo>
                <a:lnTo>
                  <a:pt x="0" y="3721725"/>
                </a:lnTo>
                <a:lnTo>
                  <a:pt x="0" y="1581323"/>
                </a:lnTo>
                <a:lnTo>
                  <a:pt x="168477" y="1300525"/>
                </a:lnTo>
                <a:cubicBezTo>
                  <a:pt x="359173" y="1017017"/>
                  <a:pt x="599372" y="753795"/>
                  <a:pt x="885512" y="515238"/>
                </a:cubicBezTo>
                <a:cubicBezTo>
                  <a:pt x="1073010" y="358870"/>
                  <a:pt x="1278109" y="216205"/>
                  <a:pt x="1494824" y="90742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Exterior Doors - The Home Depot">
            <a:extLst>
              <a:ext uri="{FF2B5EF4-FFF2-40B4-BE49-F238E27FC236}">
                <a16:creationId xmlns:a16="http://schemas.microsoft.com/office/drawing/2014/main" id="{4D82A614-DA22-442E-2982-FC2DE3E2A3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-2"/>
            <a:ext cx="6323142" cy="5593660"/>
          </a:xfrm>
          <a:custGeom>
            <a:avLst/>
            <a:gdLst/>
            <a:ahLst/>
            <a:cxnLst/>
            <a:rect l="l" t="t" r="r" b="b"/>
            <a:pathLst>
              <a:path w="6323162" h="5593660">
                <a:moveTo>
                  <a:pt x="2177447" y="0"/>
                </a:move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E71458B-DF80-43DF-9693-2EC3878AC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23162" cy="5593660"/>
          </a:xfrm>
          <a:custGeom>
            <a:avLst/>
            <a:gdLst>
              <a:gd name="connsiteX0" fmla="*/ 2177447 w 6323162"/>
              <a:gd name="connsiteY0" fmla="*/ 0 h 5593660"/>
              <a:gd name="connsiteX1" fmla="*/ 2572776 w 6323162"/>
              <a:gd name="connsiteY1" fmla="*/ 0 h 5593660"/>
              <a:gd name="connsiteX2" fmla="*/ 2279674 w 6323162"/>
              <a:gd name="connsiteY2" fmla="*/ 98163 h 5593660"/>
              <a:gd name="connsiteX3" fmla="*/ 1163390 w 6323162"/>
              <a:gd name="connsiteY3" fmla="*/ 758946 h 5593660"/>
              <a:gd name="connsiteX4" fmla="*/ 391288 w 6323162"/>
              <a:gd name="connsiteY4" fmla="*/ 1711778 h 5593660"/>
              <a:gd name="connsiteX5" fmla="*/ 111318 w 6323162"/>
              <a:gd name="connsiteY5" fmla="*/ 2820666 h 5593660"/>
              <a:gd name="connsiteX6" fmla="*/ 574682 w 6323162"/>
              <a:gd name="connsiteY6" fmla="*/ 3850310 h 5593660"/>
              <a:gd name="connsiteX7" fmla="*/ 808161 w 6323162"/>
              <a:gd name="connsiteY7" fmla="*/ 4177123 h 5593660"/>
              <a:gd name="connsiteX8" fmla="*/ 2998992 w 6323162"/>
              <a:gd name="connsiteY8" fmla="*/ 5454594 h 5593660"/>
              <a:gd name="connsiteX9" fmla="*/ 4662117 w 6323162"/>
              <a:gd name="connsiteY9" fmla="*/ 4668685 h 5593660"/>
              <a:gd name="connsiteX10" fmla="*/ 4864518 w 6323162"/>
              <a:gd name="connsiteY10" fmla="*/ 4512627 h 5593660"/>
              <a:gd name="connsiteX11" fmla="*/ 5785079 w 6323162"/>
              <a:gd name="connsiteY11" fmla="*/ 3696808 h 5593660"/>
              <a:gd name="connsiteX12" fmla="*/ 6095999 w 6323162"/>
              <a:gd name="connsiteY12" fmla="*/ 2820666 h 5593660"/>
              <a:gd name="connsiteX13" fmla="*/ 5397999 w 6323162"/>
              <a:gd name="connsiteY13" fmla="*/ 684305 h 5593660"/>
              <a:gd name="connsiteX14" fmla="*/ 4612801 w 6323162"/>
              <a:gd name="connsiteY14" fmla="*/ 81166 h 5593660"/>
              <a:gd name="connsiteX15" fmla="*/ 4406067 w 6323162"/>
              <a:gd name="connsiteY15" fmla="*/ 0 h 5593660"/>
              <a:gd name="connsiteX16" fmla="*/ 4826316 w 6323162"/>
              <a:gd name="connsiteY16" fmla="*/ 0 h 5593660"/>
              <a:gd name="connsiteX17" fmla="*/ 4971508 w 6323162"/>
              <a:gd name="connsiteY17" fmla="*/ 75777 h 5593660"/>
              <a:gd name="connsiteX18" fmla="*/ 5577109 w 6323162"/>
              <a:gd name="connsiteY18" fmla="*/ 586873 h 5593660"/>
              <a:gd name="connsiteX19" fmla="*/ 6323162 w 6323162"/>
              <a:gd name="connsiteY19" fmla="*/ 2829148 h 5593660"/>
              <a:gd name="connsiteX20" fmla="*/ 5990836 w 6323162"/>
              <a:gd name="connsiteY20" fmla="*/ 3748729 h 5593660"/>
              <a:gd name="connsiteX21" fmla="*/ 5006899 w 6323162"/>
              <a:gd name="connsiteY21" fmla="*/ 4604992 h 5593660"/>
              <a:gd name="connsiteX22" fmla="*/ 4790566 w 6323162"/>
              <a:gd name="connsiteY22" fmla="*/ 4768788 h 5593660"/>
              <a:gd name="connsiteX23" fmla="*/ 3012943 w 6323162"/>
              <a:gd name="connsiteY23" fmla="*/ 5593660 h 5593660"/>
              <a:gd name="connsiteX24" fmla="*/ 671286 w 6323162"/>
              <a:gd name="connsiteY24" fmla="*/ 4252856 h 5593660"/>
              <a:gd name="connsiteX25" fmla="*/ 421733 w 6323162"/>
              <a:gd name="connsiteY25" fmla="*/ 3909839 h 5593660"/>
              <a:gd name="connsiteX26" fmla="*/ 48655 w 6323162"/>
              <a:gd name="connsiteY26" fmla="*/ 3351082 h 5593660"/>
              <a:gd name="connsiteX27" fmla="*/ 0 w 6323162"/>
              <a:gd name="connsiteY27" fmla="*/ 3239820 h 5593660"/>
              <a:gd name="connsiteX28" fmla="*/ 0 w 6323162"/>
              <a:gd name="connsiteY28" fmla="*/ 2248150 h 5593660"/>
              <a:gd name="connsiteX29" fmla="*/ 1658 w 6323162"/>
              <a:gd name="connsiteY29" fmla="*/ 2239520 h 5593660"/>
              <a:gd name="connsiteX30" fmla="*/ 225714 w 6323162"/>
              <a:gd name="connsiteY30" fmla="*/ 1665285 h 5593660"/>
              <a:gd name="connsiteX31" fmla="*/ 1050970 w 6323162"/>
              <a:gd name="connsiteY31" fmla="*/ 665214 h 5593660"/>
              <a:gd name="connsiteX32" fmla="*/ 1923692 w 6323162"/>
              <a:gd name="connsiteY32" fmla="*/ 107844 h 5593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323162" h="5593660">
                <a:moveTo>
                  <a:pt x="2177447" y="0"/>
                </a:moveTo>
                <a:lnTo>
                  <a:pt x="2572776" y="0"/>
                </a:lnTo>
                <a:lnTo>
                  <a:pt x="2279674" y="98163"/>
                </a:lnTo>
                <a:cubicBezTo>
                  <a:pt x="1874231" y="253327"/>
                  <a:pt x="1488311" y="481852"/>
                  <a:pt x="1163390" y="758946"/>
                </a:cubicBezTo>
                <a:cubicBezTo>
                  <a:pt x="832819" y="1040772"/>
                  <a:pt x="573013" y="1361447"/>
                  <a:pt x="391288" y="1711778"/>
                </a:cubicBezTo>
                <a:cubicBezTo>
                  <a:pt x="205583" y="2069903"/>
                  <a:pt x="111318" y="2442986"/>
                  <a:pt x="111318" y="2820666"/>
                </a:cubicBezTo>
                <a:cubicBezTo>
                  <a:pt x="111318" y="3201031"/>
                  <a:pt x="261705" y="3423166"/>
                  <a:pt x="574682" y="3850310"/>
                </a:cubicBezTo>
                <a:cubicBezTo>
                  <a:pt x="650197" y="3953327"/>
                  <a:pt x="728281" y="4059920"/>
                  <a:pt x="808161" y="4177123"/>
                </a:cubicBezTo>
                <a:cubicBezTo>
                  <a:pt x="1418574" y="5072567"/>
                  <a:pt x="2073806" y="5454594"/>
                  <a:pt x="2998992" y="5454594"/>
                </a:cubicBezTo>
                <a:cubicBezTo>
                  <a:pt x="3606192" y="5454594"/>
                  <a:pt x="4051705" y="5143376"/>
                  <a:pt x="4662117" y="4668685"/>
                </a:cubicBezTo>
                <a:cubicBezTo>
                  <a:pt x="4730310" y="4615645"/>
                  <a:pt x="4798505" y="4563242"/>
                  <a:pt x="4864518" y="4512627"/>
                </a:cubicBezTo>
                <a:cubicBezTo>
                  <a:pt x="5222313" y="4237963"/>
                  <a:pt x="5560204" y="3978506"/>
                  <a:pt x="5785079" y="3696808"/>
                </a:cubicBezTo>
                <a:cubicBezTo>
                  <a:pt x="6000066" y="3427513"/>
                  <a:pt x="6095999" y="3157320"/>
                  <a:pt x="6095999" y="2820666"/>
                </a:cubicBezTo>
                <a:cubicBezTo>
                  <a:pt x="6095999" y="1976856"/>
                  <a:pt x="5848138" y="1218170"/>
                  <a:pt x="5397999" y="684305"/>
                </a:cubicBezTo>
                <a:cubicBezTo>
                  <a:pt x="5177750" y="423188"/>
                  <a:pt x="4913577" y="220223"/>
                  <a:pt x="4612801" y="81166"/>
                </a:cubicBezTo>
                <a:lnTo>
                  <a:pt x="4406067" y="0"/>
                </a:ln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E1994AC-22D1-4B48-9EDA-BE373E704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41758" y="1415331"/>
            <a:ext cx="5665992" cy="5466522"/>
          </a:xfrm>
          <a:custGeom>
            <a:avLst/>
            <a:gdLst>
              <a:gd name="connsiteX0" fmla="*/ 3113576 w 5665992"/>
              <a:gd name="connsiteY0" fmla="*/ 1556 h 5401530"/>
              <a:gd name="connsiteX1" fmla="*/ 4468777 w 5665992"/>
              <a:gd name="connsiteY1" fmla="*/ 405866 h 5401530"/>
              <a:gd name="connsiteX2" fmla="*/ 5525792 w 5665992"/>
              <a:gd name="connsiteY2" fmla="*/ 1317461 h 5401530"/>
              <a:gd name="connsiteX3" fmla="*/ 5665992 w 5665992"/>
              <a:gd name="connsiteY3" fmla="*/ 1506159 h 5401530"/>
              <a:gd name="connsiteX4" fmla="*/ 5665992 w 5665992"/>
              <a:gd name="connsiteY4" fmla="*/ 5401530 h 5401530"/>
              <a:gd name="connsiteX5" fmla="*/ 965932 w 5665992"/>
              <a:gd name="connsiteY5" fmla="*/ 5401530 h 5401530"/>
              <a:gd name="connsiteX6" fmla="*/ 836753 w 5665992"/>
              <a:gd name="connsiteY6" fmla="*/ 5181943 h 5401530"/>
              <a:gd name="connsiteX7" fmla="*/ 509793 w 5665992"/>
              <a:gd name="connsiteY7" fmla="*/ 4458111 h 5401530"/>
              <a:gd name="connsiteX8" fmla="*/ 251995 w 5665992"/>
              <a:gd name="connsiteY8" fmla="*/ 1805844 h 5401530"/>
              <a:gd name="connsiteX9" fmla="*/ 3113576 w 5665992"/>
              <a:gd name="connsiteY9" fmla="*/ 1556 h 5401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65992" h="5401530">
                <a:moveTo>
                  <a:pt x="3113576" y="1556"/>
                </a:moveTo>
                <a:cubicBezTo>
                  <a:pt x="3559807" y="16866"/>
                  <a:pt x="4018025" y="145625"/>
                  <a:pt x="4468777" y="405866"/>
                </a:cubicBezTo>
                <a:cubicBezTo>
                  <a:pt x="4871803" y="638554"/>
                  <a:pt x="5229811" y="952545"/>
                  <a:pt x="5525792" y="1317461"/>
                </a:cubicBezTo>
                <a:lnTo>
                  <a:pt x="5665992" y="1506159"/>
                </a:lnTo>
                <a:lnTo>
                  <a:pt x="5665992" y="5401530"/>
                </a:lnTo>
                <a:lnTo>
                  <a:pt x="965932" y="5401530"/>
                </a:lnTo>
                <a:lnTo>
                  <a:pt x="836753" y="5181943"/>
                </a:lnTo>
                <a:cubicBezTo>
                  <a:pt x="713569" y="4953383"/>
                  <a:pt x="611679" y="4708683"/>
                  <a:pt x="509793" y="4458111"/>
                </a:cubicBezTo>
                <a:cubicBezTo>
                  <a:pt x="136790" y="3540808"/>
                  <a:pt x="-278612" y="2724882"/>
                  <a:pt x="251995" y="1805844"/>
                </a:cubicBezTo>
                <a:cubicBezTo>
                  <a:pt x="911122" y="664202"/>
                  <a:pt x="1973207" y="-37572"/>
                  <a:pt x="3113576" y="1556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Buy 30 Vintage Keys Padlock Keys Room Keys Door Keys GM Key Old Keys Brass  Aluminum Steel Mixed Key Lot Online in India - Etsy">
            <a:extLst>
              <a:ext uri="{FF2B5EF4-FFF2-40B4-BE49-F238E27FC236}">
                <a16:creationId xmlns:a16="http://schemas.microsoft.com/office/drawing/2014/main" id="{3740A6AD-1FE2-2894-9B47-2604A08A70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95930" y="1685367"/>
            <a:ext cx="5396070" cy="5172635"/>
          </a:xfrm>
          <a:custGeom>
            <a:avLst/>
            <a:gdLst/>
            <a:ahLst/>
            <a:cxnLst/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600"/>
                </a:lnTo>
                <a:lnTo>
                  <a:pt x="5396070" y="4888539"/>
                </a:lnTo>
                <a:lnTo>
                  <a:pt x="5373530" y="4924165"/>
                </a:lnTo>
                <a:cubicBezTo>
                  <a:pt x="5310112" y="5013254"/>
                  <a:pt x="5241620" y="5088864"/>
                  <a:pt x="5168684" y="5154829"/>
                </a:cubicBezTo>
                <a:lnTo>
                  <a:pt x="5146924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2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2220111-5018-4EB7-A38B-79BD37F7C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5930" y="1685365"/>
            <a:ext cx="5396070" cy="5172635"/>
          </a:xfrm>
          <a:custGeom>
            <a:avLst/>
            <a:gdLst>
              <a:gd name="connsiteX0" fmla="*/ 2809770 w 5396070"/>
              <a:gd name="connsiteY0" fmla="*/ 1442 h 5172635"/>
              <a:gd name="connsiteX1" fmla="*/ 4032739 w 5396070"/>
              <a:gd name="connsiteY1" fmla="*/ 376223 h 5172635"/>
              <a:gd name="connsiteX2" fmla="*/ 5362614 w 5396070"/>
              <a:gd name="connsiteY2" fmla="*/ 1796088 h 5172635"/>
              <a:gd name="connsiteX3" fmla="*/ 5396070 w 5396070"/>
              <a:gd name="connsiteY3" fmla="*/ 1864599 h 5172635"/>
              <a:gd name="connsiteX4" fmla="*/ 5396070 w 5396070"/>
              <a:gd name="connsiteY4" fmla="*/ 1981756 h 5172635"/>
              <a:gd name="connsiteX5" fmla="*/ 5363566 w 5396070"/>
              <a:gd name="connsiteY5" fmla="*/ 1915670 h 5172635"/>
              <a:gd name="connsiteX6" fmla="*/ 4071524 w 5396070"/>
              <a:gd name="connsiteY6" fmla="*/ 546090 h 5172635"/>
              <a:gd name="connsiteX7" fmla="*/ 2883346 w 5396070"/>
              <a:gd name="connsiteY7" fmla="*/ 184583 h 5172635"/>
              <a:gd name="connsiteX8" fmla="*/ 374449 w 5396070"/>
              <a:gd name="connsiteY8" fmla="*/ 1797850 h 5172635"/>
              <a:gd name="connsiteX9" fmla="*/ 600473 w 5396070"/>
              <a:gd name="connsiteY9" fmla="*/ 4169322 h 5172635"/>
              <a:gd name="connsiteX10" fmla="*/ 971928 w 5396070"/>
              <a:gd name="connsiteY10" fmla="*/ 4966944 h 5172635"/>
              <a:gd name="connsiteX11" fmla="*/ 1112598 w 5396070"/>
              <a:gd name="connsiteY11" fmla="*/ 5172635 h 5172635"/>
              <a:gd name="connsiteX12" fmla="*/ 987172 w 5396070"/>
              <a:gd name="connsiteY12" fmla="*/ 5172635 h 5172635"/>
              <a:gd name="connsiteX13" fmla="*/ 842383 w 5396070"/>
              <a:gd name="connsiteY13" fmla="*/ 4959392 h 5172635"/>
              <a:gd name="connsiteX14" fmla="*/ 460051 w 5396070"/>
              <a:gd name="connsiteY14" fmla="*/ 4132485 h 5172635"/>
              <a:gd name="connsiteX15" fmla="*/ 227408 w 5396070"/>
              <a:gd name="connsiteY15" fmla="*/ 1673941 h 5172635"/>
              <a:gd name="connsiteX16" fmla="*/ 2809770 w 5396070"/>
              <a:gd name="connsiteY16" fmla="*/ 1442 h 5172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599"/>
                </a:lnTo>
                <a:lnTo>
                  <a:pt x="5396070" y="1981756"/>
                </a:lnTo>
                <a:lnTo>
                  <a:pt x="5363566" y="1915670"/>
                </a:lnTo>
                <a:cubicBezTo>
                  <a:pt x="5061125" y="1353703"/>
                  <a:pt x="4612597" y="864671"/>
                  <a:pt x="4071524" y="546090"/>
                </a:cubicBezTo>
                <a:cubicBezTo>
                  <a:pt x="3676324" y="313400"/>
                  <a:pt x="3274582" y="198273"/>
                  <a:pt x="2883346" y="184583"/>
                </a:cubicBezTo>
                <a:cubicBezTo>
                  <a:pt x="1883526" y="149597"/>
                  <a:pt x="952339" y="777074"/>
                  <a:pt x="374449" y="1797850"/>
                </a:cubicBezTo>
                <a:cubicBezTo>
                  <a:pt x="-90765" y="2619591"/>
                  <a:pt x="273440" y="3349133"/>
                  <a:pt x="600473" y="4169322"/>
                </a:cubicBezTo>
                <a:cubicBezTo>
                  <a:pt x="712134" y="4449376"/>
                  <a:pt x="823802" y="4721229"/>
                  <a:pt x="971928" y="4966944"/>
                </a:cubicBezTo>
                <a:lnTo>
                  <a:pt x="1112598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1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7110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46248A6-5737-9832-BC96-9111C16AEFFB}"/>
              </a:ext>
            </a:extLst>
          </p:cNvPr>
          <p:cNvSpPr/>
          <p:nvPr/>
        </p:nvSpPr>
        <p:spPr>
          <a:xfrm>
            <a:off x="162982" y="3541888"/>
            <a:ext cx="3871135" cy="31700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6A0023F-8602-ED4E-FC8A-BDF778931164}"/>
              </a:ext>
            </a:extLst>
          </p:cNvPr>
          <p:cNvSpPr/>
          <p:nvPr/>
        </p:nvSpPr>
        <p:spPr>
          <a:xfrm>
            <a:off x="1218333" y="114688"/>
            <a:ext cx="7950054" cy="17276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6E8B8A4-52B7-566D-EE62-A0F528D9FD8D}"/>
              </a:ext>
            </a:extLst>
          </p:cNvPr>
          <p:cNvSpPr/>
          <p:nvPr/>
        </p:nvSpPr>
        <p:spPr>
          <a:xfrm>
            <a:off x="1319582" y="214488"/>
            <a:ext cx="1604404" cy="16378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AB7F3FB-7800-52C7-C511-AC90A74AC636}"/>
              </a:ext>
            </a:extLst>
          </p:cNvPr>
          <p:cNvSpPr/>
          <p:nvPr/>
        </p:nvSpPr>
        <p:spPr>
          <a:xfrm>
            <a:off x="7342932" y="214488"/>
            <a:ext cx="1708404" cy="151480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422C8CD-446C-4CB4-B715-7EAA691E60FD}"/>
              </a:ext>
            </a:extLst>
          </p:cNvPr>
          <p:cNvSpPr/>
          <p:nvPr/>
        </p:nvSpPr>
        <p:spPr>
          <a:xfrm>
            <a:off x="5420782" y="3541888"/>
            <a:ext cx="6604704" cy="310020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Exterior Doors - The Home Depot">
            <a:extLst>
              <a:ext uri="{FF2B5EF4-FFF2-40B4-BE49-F238E27FC236}">
                <a16:creationId xmlns:a16="http://schemas.microsoft.com/office/drawing/2014/main" id="{FA8E9F0B-EB3C-937E-4307-E341B1ACA6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67733" y="322104"/>
            <a:ext cx="1284709" cy="1392640"/>
          </a:xfrm>
          <a:prstGeom prst="rect">
            <a:avLst/>
          </a:prstGeom>
        </p:spPr>
      </p:pic>
      <p:pic>
        <p:nvPicPr>
          <p:cNvPr id="5" name="Picture 4" descr="Buy 30 Vintage Keys Padlock Keys Room Keys Door Keys GM Key Old Keys Brass  Aluminum Steel Mixed Key Lot Online in India - Etsy">
            <a:extLst>
              <a:ext uri="{FF2B5EF4-FFF2-40B4-BE49-F238E27FC236}">
                <a16:creationId xmlns:a16="http://schemas.microsoft.com/office/drawing/2014/main" id="{E99125C7-522E-FE59-7728-F583425184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7674" y="328237"/>
            <a:ext cx="1478444" cy="1276342"/>
          </a:xfrm>
          <a:prstGeom prst="rect">
            <a:avLst/>
          </a:prstGeom>
        </p:spPr>
      </p:pic>
      <p:pic>
        <p:nvPicPr>
          <p:cNvPr id="7" name="Picture 6" descr="Influenza A-HK-1-68 H3N2 FAM 2 greyscale thumb">
            <a:extLst>
              <a:ext uri="{FF2B5EF4-FFF2-40B4-BE49-F238E27FC236}">
                <a16:creationId xmlns:a16="http://schemas.microsoft.com/office/drawing/2014/main" id="{3706F205-E6B7-5B37-7C07-C12B98A640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0639" y="3642783"/>
            <a:ext cx="1371600" cy="1314450"/>
          </a:xfrm>
          <a:prstGeom prst="rect">
            <a:avLst/>
          </a:prstGeom>
        </p:spPr>
      </p:pic>
      <p:pic>
        <p:nvPicPr>
          <p:cNvPr id="8" name="Picture 7" descr="RRV NB5092 65h muscle">
            <a:extLst>
              <a:ext uri="{FF2B5EF4-FFF2-40B4-BE49-F238E27FC236}">
                <a16:creationId xmlns:a16="http://schemas.microsoft.com/office/drawing/2014/main" id="{CD9530CF-64D4-F313-D845-CFEB520FBC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39236" y="3644547"/>
            <a:ext cx="1314450" cy="1323975"/>
          </a:xfrm>
          <a:prstGeom prst="rect">
            <a:avLst/>
          </a:prstGeom>
        </p:spPr>
      </p:pic>
      <p:pic>
        <p:nvPicPr>
          <p:cNvPr id="9" name="Picture 8" descr="A close-up of a microscope&#10;&#10;Description automatically generated">
            <a:extLst>
              <a:ext uri="{FF2B5EF4-FFF2-40B4-BE49-F238E27FC236}">
                <a16:creationId xmlns:a16="http://schemas.microsoft.com/office/drawing/2014/main" id="{2E44EDF5-DEE5-A42C-9116-FA438008DB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77112" y="5254977"/>
            <a:ext cx="1371600" cy="1343025"/>
          </a:xfrm>
          <a:prstGeom prst="rect">
            <a:avLst/>
          </a:prstGeom>
        </p:spPr>
      </p:pic>
      <p:pic>
        <p:nvPicPr>
          <p:cNvPr id="10" name="Picture 9" descr="Poliovirus_1 _purified">
            <a:extLst>
              <a:ext uri="{FF2B5EF4-FFF2-40B4-BE49-F238E27FC236}">
                <a16:creationId xmlns:a16="http://schemas.microsoft.com/office/drawing/2014/main" id="{845A6C35-C47C-6C01-F5A8-64EA7BA1B2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34931" y="3641019"/>
            <a:ext cx="1312685" cy="1302808"/>
          </a:xfrm>
          <a:prstGeom prst="rect">
            <a:avLst/>
          </a:prstGeom>
        </p:spPr>
      </p:pic>
      <p:pic>
        <p:nvPicPr>
          <p:cNvPr id="11" name="Picture 10" descr="Rabies_brain_section">
            <a:extLst>
              <a:ext uri="{FF2B5EF4-FFF2-40B4-BE49-F238E27FC236}">
                <a16:creationId xmlns:a16="http://schemas.microsoft.com/office/drawing/2014/main" id="{79D07B42-7746-EF39-FE6F-65D9B378253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01418" y="5251449"/>
            <a:ext cx="1312686" cy="1328913"/>
          </a:xfrm>
          <a:prstGeom prst="rect">
            <a:avLst/>
          </a:prstGeom>
        </p:spPr>
      </p:pic>
      <p:pic>
        <p:nvPicPr>
          <p:cNvPr id="12" name="Picture 11" descr="RSSE_TBE_mouse_brain_TS_EM_FAM_thumb">
            <a:extLst>
              <a:ext uri="{FF2B5EF4-FFF2-40B4-BE49-F238E27FC236}">
                <a16:creationId xmlns:a16="http://schemas.microsoft.com/office/drawing/2014/main" id="{27CDA425-5055-2F33-3E99-D74DC353F54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39237" y="5253213"/>
            <a:ext cx="1352550" cy="1343025"/>
          </a:xfrm>
          <a:prstGeom prst="rect">
            <a:avLst/>
          </a:prstGeom>
        </p:spPr>
      </p:pic>
      <p:pic>
        <p:nvPicPr>
          <p:cNvPr id="13" name="Picture 12" descr="Marburg_neg_stn_1967_2">
            <a:extLst>
              <a:ext uri="{FF2B5EF4-FFF2-40B4-BE49-F238E27FC236}">
                <a16:creationId xmlns:a16="http://schemas.microsoft.com/office/drawing/2014/main" id="{BFF7E102-945B-5FFE-E5EC-AEB3E1281BB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02111" y="3646307"/>
            <a:ext cx="1197327" cy="1363839"/>
          </a:xfrm>
          <a:prstGeom prst="rect">
            <a:avLst/>
          </a:prstGeom>
        </p:spPr>
      </p:pic>
      <p:pic>
        <p:nvPicPr>
          <p:cNvPr id="15" name="Picture 14" descr="Vesicular_stomatitis_Indiana_virus">
            <a:extLst>
              <a:ext uri="{FF2B5EF4-FFF2-40B4-BE49-F238E27FC236}">
                <a16:creationId xmlns:a16="http://schemas.microsoft.com/office/drawing/2014/main" id="{F2F79385-7447-2082-FA1C-927BF6C7979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42140" y="5202061"/>
            <a:ext cx="1316213" cy="13451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355C544-BCEB-A3C5-7905-654D5F5688FB}"/>
              </a:ext>
            </a:extLst>
          </p:cNvPr>
          <p:cNvSpPr txBox="1"/>
          <p:nvPr/>
        </p:nvSpPr>
        <p:spPr>
          <a:xfrm>
            <a:off x="1898400" y="2492212"/>
            <a:ext cx="8395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 dirty="0">
                <a:latin typeface="+mj-lt"/>
              </a:rPr>
              <a:t>Which virus can kill the bacterium?</a:t>
            </a:r>
            <a:endParaRPr lang="en-US" dirty="0">
              <a:latin typeface="+mj-lt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C36F9F2-5F76-08D4-199E-5FA1C9AD245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9" b="1379"/>
          <a:stretch/>
        </p:blipFill>
        <p:spPr>
          <a:xfrm>
            <a:off x="698855" y="4181753"/>
            <a:ext cx="3026482" cy="1834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180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FDECD01F-AED5-2CD0-C9EC-2062855096B4}"/>
              </a:ext>
            </a:extLst>
          </p:cNvPr>
          <p:cNvSpPr/>
          <p:nvPr/>
        </p:nvSpPr>
        <p:spPr>
          <a:xfrm>
            <a:off x="4131732" y="189088"/>
            <a:ext cx="7773104" cy="651650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B8EF4AA-1585-0034-7C32-24D2D0D11C70}"/>
              </a:ext>
            </a:extLst>
          </p:cNvPr>
          <p:cNvSpPr/>
          <p:nvPr/>
        </p:nvSpPr>
        <p:spPr>
          <a:xfrm>
            <a:off x="162983" y="195438"/>
            <a:ext cx="3594804" cy="65165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Influenza A-HK-1-68 H3N2 FAM 2 greyscale thumb">
            <a:extLst>
              <a:ext uri="{FF2B5EF4-FFF2-40B4-BE49-F238E27FC236}">
                <a16:creationId xmlns:a16="http://schemas.microsoft.com/office/drawing/2014/main" id="{3706F205-E6B7-5B37-7C07-C12B98A64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0089" y="397933"/>
            <a:ext cx="1371600" cy="1314450"/>
          </a:xfrm>
          <a:prstGeom prst="rect">
            <a:avLst/>
          </a:prstGeom>
        </p:spPr>
      </p:pic>
      <p:pic>
        <p:nvPicPr>
          <p:cNvPr id="8" name="Picture 7" descr="RRV NB5092 65h muscle">
            <a:extLst>
              <a:ext uri="{FF2B5EF4-FFF2-40B4-BE49-F238E27FC236}">
                <a16:creationId xmlns:a16="http://schemas.microsoft.com/office/drawing/2014/main" id="{CD9530CF-64D4-F313-D845-CFEB520FBC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6036" y="2444397"/>
            <a:ext cx="1314450" cy="1323975"/>
          </a:xfrm>
          <a:prstGeom prst="rect">
            <a:avLst/>
          </a:prstGeom>
        </p:spPr>
      </p:pic>
      <p:pic>
        <p:nvPicPr>
          <p:cNvPr id="9" name="Picture 8" descr="A close-up of a microscope&#10;&#10;Description automatically generated">
            <a:extLst>
              <a:ext uri="{FF2B5EF4-FFF2-40B4-BE49-F238E27FC236}">
                <a16:creationId xmlns:a16="http://schemas.microsoft.com/office/drawing/2014/main" id="{2E44EDF5-DEE5-A42C-9116-FA438008DB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6212" y="3546827"/>
            <a:ext cx="1371600" cy="1343025"/>
          </a:xfrm>
          <a:prstGeom prst="rect">
            <a:avLst/>
          </a:prstGeom>
        </p:spPr>
      </p:pic>
      <p:pic>
        <p:nvPicPr>
          <p:cNvPr id="10" name="Picture 9" descr="Poliovirus_1 _purified">
            <a:extLst>
              <a:ext uri="{FF2B5EF4-FFF2-40B4-BE49-F238E27FC236}">
                <a16:creationId xmlns:a16="http://schemas.microsoft.com/office/drawing/2014/main" id="{845A6C35-C47C-6C01-F5A8-64EA7BA1B2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5931" y="1323269"/>
            <a:ext cx="1312685" cy="1302808"/>
          </a:xfrm>
          <a:prstGeom prst="rect">
            <a:avLst/>
          </a:prstGeom>
        </p:spPr>
      </p:pic>
      <p:pic>
        <p:nvPicPr>
          <p:cNvPr id="13" name="Picture 12" descr="Marburg_neg_stn_1967_2">
            <a:extLst>
              <a:ext uri="{FF2B5EF4-FFF2-40B4-BE49-F238E27FC236}">
                <a16:creationId xmlns:a16="http://schemas.microsoft.com/office/drawing/2014/main" id="{BFF7E102-945B-5FFE-E5EC-AEB3E1281B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83011" y="357007"/>
            <a:ext cx="1197327" cy="1363839"/>
          </a:xfrm>
          <a:prstGeom prst="rect">
            <a:avLst/>
          </a:prstGeom>
        </p:spPr>
      </p:pic>
      <p:pic>
        <p:nvPicPr>
          <p:cNvPr id="15" name="Picture 14" descr="Vesicular_stomatitis_Indiana_virus">
            <a:extLst>
              <a:ext uri="{FF2B5EF4-FFF2-40B4-BE49-F238E27FC236}">
                <a16:creationId xmlns:a16="http://schemas.microsoft.com/office/drawing/2014/main" id="{F2F79385-7447-2082-FA1C-927BF6C797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05540" y="2630311"/>
            <a:ext cx="1316213" cy="134514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B2122084-8C0D-B2BB-D000-B8BD3E215A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4443" y="2405697"/>
            <a:ext cx="3355415" cy="2091055"/>
          </a:xfrm>
          <a:prstGeom prst="rect">
            <a:avLst/>
          </a:prstGeom>
        </p:spPr>
      </p:pic>
      <p:pic>
        <p:nvPicPr>
          <p:cNvPr id="45" name="Picture 44" descr="A close-up of a microscope&#10;&#10;Description automatically generated">
            <a:extLst>
              <a:ext uri="{FF2B5EF4-FFF2-40B4-BE49-F238E27FC236}">
                <a16:creationId xmlns:a16="http://schemas.microsoft.com/office/drawing/2014/main" id="{6333F297-CBF1-3D85-9322-9D2294368A6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71635" y="4592136"/>
            <a:ext cx="1279459" cy="13121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2B8A9B-34BB-6B3C-0A05-1B5105C82951}"/>
              </a:ext>
            </a:extLst>
          </p:cNvPr>
          <p:cNvSpPr txBox="1"/>
          <p:nvPr/>
        </p:nvSpPr>
        <p:spPr>
          <a:xfrm>
            <a:off x="8045450" y="6019800"/>
            <a:ext cx="42037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+mj-lt"/>
              </a:rPr>
              <a:t>...and thousands more...</a:t>
            </a:r>
          </a:p>
        </p:txBody>
      </p:sp>
      <p:pic>
        <p:nvPicPr>
          <p:cNvPr id="4" name="Picture 3" descr="RSSE_TBE_mouse_brain_TS_EM_FAM_thumb">
            <a:extLst>
              <a:ext uri="{FF2B5EF4-FFF2-40B4-BE49-F238E27FC236}">
                <a16:creationId xmlns:a16="http://schemas.microsoft.com/office/drawing/2014/main" id="{40175FF0-BA70-7CD9-C79E-BC2DCF3FED1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158237" y="4211813"/>
            <a:ext cx="1352550" cy="134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765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FDECD01F-AED5-2CD0-C9EC-2062855096B4}"/>
              </a:ext>
            </a:extLst>
          </p:cNvPr>
          <p:cNvSpPr/>
          <p:nvPr/>
        </p:nvSpPr>
        <p:spPr>
          <a:xfrm>
            <a:off x="4131732" y="189088"/>
            <a:ext cx="7773104" cy="651650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B8EF4AA-1585-0034-7C32-24D2D0D11C70}"/>
              </a:ext>
            </a:extLst>
          </p:cNvPr>
          <p:cNvSpPr/>
          <p:nvPr/>
        </p:nvSpPr>
        <p:spPr>
          <a:xfrm>
            <a:off x="162983" y="195438"/>
            <a:ext cx="3594804" cy="65165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Influenza A-HK-1-68 H3N2 FAM 2 greyscale thumb">
            <a:extLst>
              <a:ext uri="{FF2B5EF4-FFF2-40B4-BE49-F238E27FC236}">
                <a16:creationId xmlns:a16="http://schemas.microsoft.com/office/drawing/2014/main" id="{3706F205-E6B7-5B37-7C07-C12B98A64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0089" y="397933"/>
            <a:ext cx="1371600" cy="1314450"/>
          </a:xfrm>
          <a:prstGeom prst="rect">
            <a:avLst/>
          </a:prstGeom>
        </p:spPr>
      </p:pic>
      <p:pic>
        <p:nvPicPr>
          <p:cNvPr id="8" name="Picture 7" descr="RRV NB5092 65h muscle">
            <a:extLst>
              <a:ext uri="{FF2B5EF4-FFF2-40B4-BE49-F238E27FC236}">
                <a16:creationId xmlns:a16="http://schemas.microsoft.com/office/drawing/2014/main" id="{CD9530CF-64D4-F313-D845-CFEB520FBC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6036" y="2444397"/>
            <a:ext cx="1314450" cy="1323975"/>
          </a:xfrm>
          <a:prstGeom prst="rect">
            <a:avLst/>
          </a:prstGeom>
        </p:spPr>
      </p:pic>
      <p:pic>
        <p:nvPicPr>
          <p:cNvPr id="9" name="Picture 8" descr="A close-up of a microscope&#10;&#10;Description automatically generated">
            <a:extLst>
              <a:ext uri="{FF2B5EF4-FFF2-40B4-BE49-F238E27FC236}">
                <a16:creationId xmlns:a16="http://schemas.microsoft.com/office/drawing/2014/main" id="{2E44EDF5-DEE5-A42C-9116-FA438008DB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6212" y="3546827"/>
            <a:ext cx="1371600" cy="1343025"/>
          </a:xfrm>
          <a:prstGeom prst="rect">
            <a:avLst/>
          </a:prstGeom>
        </p:spPr>
      </p:pic>
      <p:pic>
        <p:nvPicPr>
          <p:cNvPr id="10" name="Picture 9" descr="Poliovirus_1 _purified">
            <a:extLst>
              <a:ext uri="{FF2B5EF4-FFF2-40B4-BE49-F238E27FC236}">
                <a16:creationId xmlns:a16="http://schemas.microsoft.com/office/drawing/2014/main" id="{845A6C35-C47C-6C01-F5A8-64EA7BA1B2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5931" y="1323269"/>
            <a:ext cx="1312685" cy="1302808"/>
          </a:xfrm>
          <a:prstGeom prst="rect">
            <a:avLst/>
          </a:prstGeom>
        </p:spPr>
      </p:pic>
      <p:pic>
        <p:nvPicPr>
          <p:cNvPr id="13" name="Picture 12" descr="Marburg_neg_stn_1967_2">
            <a:extLst>
              <a:ext uri="{FF2B5EF4-FFF2-40B4-BE49-F238E27FC236}">
                <a16:creationId xmlns:a16="http://schemas.microsoft.com/office/drawing/2014/main" id="{BFF7E102-945B-5FFE-E5EC-AEB3E1281B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83011" y="357007"/>
            <a:ext cx="1197327" cy="1363839"/>
          </a:xfrm>
          <a:prstGeom prst="rect">
            <a:avLst/>
          </a:prstGeom>
        </p:spPr>
      </p:pic>
      <p:pic>
        <p:nvPicPr>
          <p:cNvPr id="15" name="Picture 14" descr="Vesicular_stomatitis_Indiana_virus">
            <a:extLst>
              <a:ext uri="{FF2B5EF4-FFF2-40B4-BE49-F238E27FC236}">
                <a16:creationId xmlns:a16="http://schemas.microsoft.com/office/drawing/2014/main" id="{F2F79385-7447-2082-FA1C-927BF6C797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05540" y="2630311"/>
            <a:ext cx="1316213" cy="1345141"/>
          </a:xfrm>
          <a:prstGeom prst="rect">
            <a:avLst/>
          </a:prstGeom>
        </p:spPr>
      </p:pic>
      <p:pic>
        <p:nvPicPr>
          <p:cNvPr id="4" name="Picture 3" descr="dna-stränge - dna stock-fotos und bilder">
            <a:extLst>
              <a:ext uri="{FF2B5EF4-FFF2-40B4-BE49-F238E27FC236}">
                <a16:creationId xmlns:a16="http://schemas.microsoft.com/office/drawing/2014/main" id="{6320E757-EE32-156C-35F8-2BF7820C6F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38688" y="1392238"/>
            <a:ext cx="885825" cy="657225"/>
          </a:xfrm>
          <a:prstGeom prst="rect">
            <a:avLst/>
          </a:prstGeom>
        </p:spPr>
      </p:pic>
      <p:pic>
        <p:nvPicPr>
          <p:cNvPr id="14" name="Picture 13" descr="dna-stränge - dna stock-fotos und bilder">
            <a:extLst>
              <a:ext uri="{FF2B5EF4-FFF2-40B4-BE49-F238E27FC236}">
                <a16:creationId xmlns:a16="http://schemas.microsoft.com/office/drawing/2014/main" id="{D13B665C-C039-4735-3403-3EF33E5C80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64038" y="3646488"/>
            <a:ext cx="885825" cy="657225"/>
          </a:xfrm>
          <a:prstGeom prst="rect">
            <a:avLst/>
          </a:prstGeom>
        </p:spPr>
      </p:pic>
      <p:pic>
        <p:nvPicPr>
          <p:cNvPr id="19" name="Picture 18" descr="dna-stränge - dna stock-fotos und bilder">
            <a:extLst>
              <a:ext uri="{FF2B5EF4-FFF2-40B4-BE49-F238E27FC236}">
                <a16:creationId xmlns:a16="http://schemas.microsoft.com/office/drawing/2014/main" id="{E88E3BE8-DBC5-6B4D-101A-909BC4B1C59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42488" y="3436938"/>
            <a:ext cx="885825" cy="657225"/>
          </a:xfrm>
          <a:prstGeom prst="rect">
            <a:avLst/>
          </a:prstGeom>
        </p:spPr>
      </p:pic>
      <p:pic>
        <p:nvPicPr>
          <p:cNvPr id="20" name="Picture 19" descr="dna-stränge - dna stock-fotos und bilder">
            <a:extLst>
              <a:ext uri="{FF2B5EF4-FFF2-40B4-BE49-F238E27FC236}">
                <a16:creationId xmlns:a16="http://schemas.microsoft.com/office/drawing/2014/main" id="{71A28D7D-51D5-1432-8B74-AB5D2148C2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99538" y="1385888"/>
            <a:ext cx="885825" cy="657225"/>
          </a:xfrm>
          <a:prstGeom prst="rect">
            <a:avLst/>
          </a:prstGeom>
        </p:spPr>
      </p:pic>
      <p:pic>
        <p:nvPicPr>
          <p:cNvPr id="21" name="Picture 20" descr="dna-stränge - dna stock-fotos und bilder">
            <a:extLst>
              <a:ext uri="{FF2B5EF4-FFF2-40B4-BE49-F238E27FC236}">
                <a16:creationId xmlns:a16="http://schemas.microsoft.com/office/drawing/2014/main" id="{14D5E354-9CDB-46E6-BE8B-D1D07D6572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86588" y="2300288"/>
            <a:ext cx="885825" cy="657225"/>
          </a:xfrm>
          <a:prstGeom prst="rect">
            <a:avLst/>
          </a:prstGeom>
        </p:spPr>
      </p:pic>
      <p:pic>
        <p:nvPicPr>
          <p:cNvPr id="36" name="Picture 35" descr="dna-stränge - dna stock-fotos und bilder">
            <a:extLst>
              <a:ext uri="{FF2B5EF4-FFF2-40B4-BE49-F238E27FC236}">
                <a16:creationId xmlns:a16="http://schemas.microsoft.com/office/drawing/2014/main" id="{7B448909-0E97-6640-030E-26E539E78B0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13638" y="4605338"/>
            <a:ext cx="885825" cy="65722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B2122084-8C0D-B2BB-D000-B8BD3E215AC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4443" y="2405697"/>
            <a:ext cx="3355415" cy="2091055"/>
          </a:xfrm>
          <a:prstGeom prst="rect">
            <a:avLst/>
          </a:prstGeom>
        </p:spPr>
      </p:pic>
      <p:pic>
        <p:nvPicPr>
          <p:cNvPr id="45" name="Picture 44" descr="A close-up of a microscope&#10;&#10;Description automatically generated">
            <a:extLst>
              <a:ext uri="{FF2B5EF4-FFF2-40B4-BE49-F238E27FC236}">
                <a16:creationId xmlns:a16="http://schemas.microsoft.com/office/drawing/2014/main" id="{6333F297-CBF1-3D85-9322-9D2294368A6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71635" y="4592136"/>
            <a:ext cx="1279459" cy="1312129"/>
          </a:xfrm>
          <a:prstGeom prst="rect">
            <a:avLst/>
          </a:prstGeom>
        </p:spPr>
      </p:pic>
      <p:pic>
        <p:nvPicPr>
          <p:cNvPr id="17" name="Picture 16" descr="dna-stränge - dna stock-fotos und bilder">
            <a:extLst>
              <a:ext uri="{FF2B5EF4-FFF2-40B4-BE49-F238E27FC236}">
                <a16:creationId xmlns:a16="http://schemas.microsoft.com/office/drawing/2014/main" id="{B873D3C3-DDDF-ABC3-6091-69567BA590F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27688" y="5602288"/>
            <a:ext cx="885825" cy="657225"/>
          </a:xfrm>
          <a:prstGeom prst="rect">
            <a:avLst/>
          </a:prstGeom>
        </p:spPr>
      </p:pic>
      <p:pic>
        <p:nvPicPr>
          <p:cNvPr id="3" name="Picture 2" descr="RSSE_TBE_mouse_brain_TS_EM_FAM_thumb">
            <a:extLst>
              <a:ext uri="{FF2B5EF4-FFF2-40B4-BE49-F238E27FC236}">
                <a16:creationId xmlns:a16="http://schemas.microsoft.com/office/drawing/2014/main" id="{6F914D7D-CADB-5E05-1D77-B57B795C65A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58237" y="4211813"/>
            <a:ext cx="1352550" cy="1343025"/>
          </a:xfrm>
          <a:prstGeom prst="rect">
            <a:avLst/>
          </a:prstGeom>
        </p:spPr>
      </p:pic>
      <p:pic>
        <p:nvPicPr>
          <p:cNvPr id="18" name="Picture 17" descr="dna-stränge - dna stock-fotos und bilder">
            <a:extLst>
              <a:ext uri="{FF2B5EF4-FFF2-40B4-BE49-F238E27FC236}">
                <a16:creationId xmlns:a16="http://schemas.microsoft.com/office/drawing/2014/main" id="{064ADD4B-DDEA-557C-ED26-C29AA5B600F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04388" y="5246688"/>
            <a:ext cx="885825" cy="6572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D91C79-164F-1ED5-C6E7-B3E82DD66DDE}"/>
              </a:ext>
            </a:extLst>
          </p:cNvPr>
          <p:cNvSpPr txBox="1"/>
          <p:nvPr/>
        </p:nvSpPr>
        <p:spPr>
          <a:xfrm>
            <a:off x="8045450" y="6019800"/>
            <a:ext cx="42037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+mj-lt"/>
              </a:rPr>
              <a:t>...and thousands more...</a:t>
            </a:r>
          </a:p>
        </p:txBody>
      </p:sp>
      <p:pic>
        <p:nvPicPr>
          <p:cNvPr id="2" name="Picture 1" descr="dna-stränge - dna stock-fotos und bilder">
            <a:extLst>
              <a:ext uri="{FF2B5EF4-FFF2-40B4-BE49-F238E27FC236}">
                <a16:creationId xmlns:a16="http://schemas.microsoft.com/office/drawing/2014/main" id="{91353629-02D7-1DFC-4566-2BD89B0687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5276" y="4347330"/>
            <a:ext cx="2181225" cy="164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953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FDECD01F-AED5-2CD0-C9EC-2062855096B4}"/>
              </a:ext>
            </a:extLst>
          </p:cNvPr>
          <p:cNvSpPr/>
          <p:nvPr/>
        </p:nvSpPr>
        <p:spPr>
          <a:xfrm>
            <a:off x="4131732" y="189088"/>
            <a:ext cx="7773104" cy="651650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B8EF4AA-1585-0034-7C32-24D2D0D11C70}"/>
              </a:ext>
            </a:extLst>
          </p:cNvPr>
          <p:cNvSpPr/>
          <p:nvPr/>
        </p:nvSpPr>
        <p:spPr>
          <a:xfrm>
            <a:off x="162983" y="195438"/>
            <a:ext cx="3594804" cy="65165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Influenza A-HK-1-68 H3N2 FAM 2 greyscale thumb">
            <a:extLst>
              <a:ext uri="{FF2B5EF4-FFF2-40B4-BE49-F238E27FC236}">
                <a16:creationId xmlns:a16="http://schemas.microsoft.com/office/drawing/2014/main" id="{3706F205-E6B7-5B37-7C07-C12B98A64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0089" y="397933"/>
            <a:ext cx="1371600" cy="1314450"/>
          </a:xfrm>
          <a:prstGeom prst="rect">
            <a:avLst/>
          </a:prstGeom>
        </p:spPr>
      </p:pic>
      <p:pic>
        <p:nvPicPr>
          <p:cNvPr id="8" name="Picture 7" descr="RRV NB5092 65h muscle">
            <a:extLst>
              <a:ext uri="{FF2B5EF4-FFF2-40B4-BE49-F238E27FC236}">
                <a16:creationId xmlns:a16="http://schemas.microsoft.com/office/drawing/2014/main" id="{CD9530CF-64D4-F313-D845-CFEB520FBC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6036" y="2444397"/>
            <a:ext cx="1314450" cy="1323975"/>
          </a:xfrm>
          <a:prstGeom prst="rect">
            <a:avLst/>
          </a:prstGeom>
        </p:spPr>
      </p:pic>
      <p:pic>
        <p:nvPicPr>
          <p:cNvPr id="9" name="Picture 8" descr="A close-up of a microscope&#10;&#10;Description automatically generated">
            <a:extLst>
              <a:ext uri="{FF2B5EF4-FFF2-40B4-BE49-F238E27FC236}">
                <a16:creationId xmlns:a16="http://schemas.microsoft.com/office/drawing/2014/main" id="{2E44EDF5-DEE5-A42C-9116-FA438008DB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6212" y="3546827"/>
            <a:ext cx="1371600" cy="1343025"/>
          </a:xfrm>
          <a:prstGeom prst="rect">
            <a:avLst/>
          </a:prstGeom>
        </p:spPr>
      </p:pic>
      <p:pic>
        <p:nvPicPr>
          <p:cNvPr id="10" name="Picture 9" descr="Poliovirus_1 _purified">
            <a:extLst>
              <a:ext uri="{FF2B5EF4-FFF2-40B4-BE49-F238E27FC236}">
                <a16:creationId xmlns:a16="http://schemas.microsoft.com/office/drawing/2014/main" id="{845A6C35-C47C-6C01-F5A8-64EA7BA1B2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5931" y="1323269"/>
            <a:ext cx="1312685" cy="1302808"/>
          </a:xfrm>
          <a:prstGeom prst="rect">
            <a:avLst/>
          </a:prstGeom>
        </p:spPr>
      </p:pic>
      <p:pic>
        <p:nvPicPr>
          <p:cNvPr id="13" name="Picture 12" descr="Marburg_neg_stn_1967_2">
            <a:extLst>
              <a:ext uri="{FF2B5EF4-FFF2-40B4-BE49-F238E27FC236}">
                <a16:creationId xmlns:a16="http://schemas.microsoft.com/office/drawing/2014/main" id="{BFF7E102-945B-5FFE-E5EC-AEB3E1281B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83011" y="357007"/>
            <a:ext cx="1197327" cy="1363839"/>
          </a:xfrm>
          <a:prstGeom prst="rect">
            <a:avLst/>
          </a:prstGeom>
        </p:spPr>
      </p:pic>
      <p:pic>
        <p:nvPicPr>
          <p:cNvPr id="15" name="Picture 14" descr="Vesicular_stomatitis_Indiana_virus">
            <a:extLst>
              <a:ext uri="{FF2B5EF4-FFF2-40B4-BE49-F238E27FC236}">
                <a16:creationId xmlns:a16="http://schemas.microsoft.com/office/drawing/2014/main" id="{F2F79385-7447-2082-FA1C-927BF6C797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05540" y="2630311"/>
            <a:ext cx="1316213" cy="1345141"/>
          </a:xfrm>
          <a:prstGeom prst="rect">
            <a:avLst/>
          </a:prstGeom>
        </p:spPr>
      </p:pic>
      <p:pic>
        <p:nvPicPr>
          <p:cNvPr id="4" name="Picture 3" descr="dna-stränge - dna stock-fotos und bilder">
            <a:extLst>
              <a:ext uri="{FF2B5EF4-FFF2-40B4-BE49-F238E27FC236}">
                <a16:creationId xmlns:a16="http://schemas.microsoft.com/office/drawing/2014/main" id="{6320E757-EE32-156C-35F8-2BF7820C6F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38688" y="1392238"/>
            <a:ext cx="885825" cy="657225"/>
          </a:xfrm>
          <a:prstGeom prst="rect">
            <a:avLst/>
          </a:prstGeom>
        </p:spPr>
      </p:pic>
      <p:pic>
        <p:nvPicPr>
          <p:cNvPr id="14" name="Picture 13" descr="dna-stränge - dna stock-fotos und bilder">
            <a:extLst>
              <a:ext uri="{FF2B5EF4-FFF2-40B4-BE49-F238E27FC236}">
                <a16:creationId xmlns:a16="http://schemas.microsoft.com/office/drawing/2014/main" id="{D13B665C-C039-4735-3403-3EF33E5C80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64038" y="3646488"/>
            <a:ext cx="885825" cy="657225"/>
          </a:xfrm>
          <a:prstGeom prst="rect">
            <a:avLst/>
          </a:prstGeom>
        </p:spPr>
      </p:pic>
      <p:pic>
        <p:nvPicPr>
          <p:cNvPr id="19" name="Picture 18" descr="dna-stränge - dna stock-fotos und bilder">
            <a:extLst>
              <a:ext uri="{FF2B5EF4-FFF2-40B4-BE49-F238E27FC236}">
                <a16:creationId xmlns:a16="http://schemas.microsoft.com/office/drawing/2014/main" id="{E88E3BE8-DBC5-6B4D-101A-909BC4B1C59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42488" y="3436938"/>
            <a:ext cx="885825" cy="657225"/>
          </a:xfrm>
          <a:prstGeom prst="rect">
            <a:avLst/>
          </a:prstGeom>
        </p:spPr>
      </p:pic>
      <p:pic>
        <p:nvPicPr>
          <p:cNvPr id="20" name="Picture 19" descr="dna-stränge - dna stock-fotos und bilder">
            <a:extLst>
              <a:ext uri="{FF2B5EF4-FFF2-40B4-BE49-F238E27FC236}">
                <a16:creationId xmlns:a16="http://schemas.microsoft.com/office/drawing/2014/main" id="{71A28D7D-51D5-1432-8B74-AB5D2148C2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99538" y="1385888"/>
            <a:ext cx="885825" cy="657225"/>
          </a:xfrm>
          <a:prstGeom prst="rect">
            <a:avLst/>
          </a:prstGeom>
        </p:spPr>
      </p:pic>
      <p:pic>
        <p:nvPicPr>
          <p:cNvPr id="36" name="Picture 35" descr="dna-stränge - dna stock-fotos und bilder">
            <a:extLst>
              <a:ext uri="{FF2B5EF4-FFF2-40B4-BE49-F238E27FC236}">
                <a16:creationId xmlns:a16="http://schemas.microsoft.com/office/drawing/2014/main" id="{7B448909-0E97-6640-030E-26E539E78B0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13638" y="4605338"/>
            <a:ext cx="885825" cy="65722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B2122084-8C0D-B2BB-D000-B8BD3E215AC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4443" y="2405697"/>
            <a:ext cx="3355415" cy="2091055"/>
          </a:xfrm>
          <a:prstGeom prst="rect">
            <a:avLst/>
          </a:prstGeom>
        </p:spPr>
      </p:pic>
      <p:pic>
        <p:nvPicPr>
          <p:cNvPr id="40" name="Picture 39" descr="dna-stränge - dna stock-fotos und bilder">
            <a:extLst>
              <a:ext uri="{FF2B5EF4-FFF2-40B4-BE49-F238E27FC236}">
                <a16:creationId xmlns:a16="http://schemas.microsoft.com/office/drawing/2014/main" id="{011060F3-B45A-02B2-BAED-309EA7F53B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5276" y="4347330"/>
            <a:ext cx="2181225" cy="1647825"/>
          </a:xfrm>
          <a:prstGeom prst="rect">
            <a:avLst/>
          </a:prstGeom>
        </p:spPr>
      </p:pic>
      <p:pic>
        <p:nvPicPr>
          <p:cNvPr id="45" name="Picture 44" descr="A close-up of a microscope&#10;&#10;Description automatically generated">
            <a:extLst>
              <a:ext uri="{FF2B5EF4-FFF2-40B4-BE49-F238E27FC236}">
                <a16:creationId xmlns:a16="http://schemas.microsoft.com/office/drawing/2014/main" id="{6333F297-CBF1-3D85-9322-9D2294368A6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71635" y="4592136"/>
            <a:ext cx="1279459" cy="1312129"/>
          </a:xfrm>
          <a:prstGeom prst="rect">
            <a:avLst/>
          </a:prstGeom>
        </p:spPr>
      </p:pic>
      <p:pic>
        <p:nvPicPr>
          <p:cNvPr id="6" name="Picture 5" descr="A close-up of a white dot&#10;&#10;Description automatically generated">
            <a:extLst>
              <a:ext uri="{FF2B5EF4-FFF2-40B4-BE49-F238E27FC236}">
                <a16:creationId xmlns:a16="http://schemas.microsoft.com/office/drawing/2014/main" id="{9E52C951-88E8-1869-991C-64CF3D9B8FF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522625" y="1318683"/>
            <a:ext cx="1314466" cy="1285523"/>
          </a:xfrm>
          <a:prstGeom prst="rect">
            <a:avLst/>
          </a:prstGeom>
        </p:spPr>
      </p:pic>
      <p:pic>
        <p:nvPicPr>
          <p:cNvPr id="16" name="Picture 15" descr="A close-up of a microscope&#10;&#10;Description automatically generated">
            <a:extLst>
              <a:ext uri="{FF2B5EF4-FFF2-40B4-BE49-F238E27FC236}">
                <a16:creationId xmlns:a16="http://schemas.microsoft.com/office/drawing/2014/main" id="{1B47DC61-FDA6-498E-AACC-42E83F60845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974941" y="4582583"/>
            <a:ext cx="1286340" cy="1305278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FEFB7BB-DCE4-1CFF-B7C4-A10CC74DEEF0}"/>
              </a:ext>
            </a:extLst>
          </p:cNvPr>
          <p:cNvCxnSpPr>
            <a:cxnSpLocks/>
          </p:cNvCxnSpPr>
          <p:nvPr/>
        </p:nvCxnSpPr>
        <p:spPr>
          <a:xfrm flipH="1" flipV="1">
            <a:off x="3424518" y="3975452"/>
            <a:ext cx="2518377" cy="1227314"/>
          </a:xfrm>
          <a:prstGeom prst="straightConnector1">
            <a:avLst/>
          </a:prstGeom>
          <a:ln w="57150">
            <a:solidFill>
              <a:srgbClr val="157D8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22316C8-5689-38CE-734E-E7AC7A868D4D}"/>
              </a:ext>
            </a:extLst>
          </p:cNvPr>
          <p:cNvCxnSpPr>
            <a:cxnSpLocks/>
          </p:cNvCxnSpPr>
          <p:nvPr/>
        </p:nvCxnSpPr>
        <p:spPr>
          <a:xfrm flipH="1">
            <a:off x="3670299" y="1844323"/>
            <a:ext cx="3814940" cy="894643"/>
          </a:xfrm>
          <a:prstGeom prst="straightConnector1">
            <a:avLst/>
          </a:prstGeom>
          <a:ln w="57150">
            <a:solidFill>
              <a:srgbClr val="157D8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FE2C0A2F-B12E-C750-2A94-223D51E4EEDA}"/>
              </a:ext>
            </a:extLst>
          </p:cNvPr>
          <p:cNvSpPr/>
          <p:nvPr/>
        </p:nvSpPr>
        <p:spPr>
          <a:xfrm>
            <a:off x="7512050" y="1314449"/>
            <a:ext cx="1339850" cy="1282700"/>
          </a:xfrm>
          <a:prstGeom prst="rect">
            <a:avLst/>
          </a:prstGeom>
          <a:noFill/>
          <a:ln w="57150">
            <a:solidFill>
              <a:srgbClr val="157D8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C99FF9-CBC8-BCD1-68DB-D723B82044A9}"/>
              </a:ext>
            </a:extLst>
          </p:cNvPr>
          <p:cNvSpPr/>
          <p:nvPr/>
        </p:nvSpPr>
        <p:spPr>
          <a:xfrm>
            <a:off x="5911850" y="4584698"/>
            <a:ext cx="1339850" cy="1282700"/>
          </a:xfrm>
          <a:prstGeom prst="rect">
            <a:avLst/>
          </a:prstGeom>
          <a:noFill/>
          <a:ln w="57150">
            <a:solidFill>
              <a:srgbClr val="157D8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dna-stränge - dna stock-fotos und bilder">
            <a:extLst>
              <a:ext uri="{FF2B5EF4-FFF2-40B4-BE49-F238E27FC236}">
                <a16:creationId xmlns:a16="http://schemas.microsoft.com/office/drawing/2014/main" id="{14D5E354-9CDB-46E6-BE8B-D1D07D6572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86588" y="2300288"/>
            <a:ext cx="885825" cy="657225"/>
          </a:xfrm>
          <a:prstGeom prst="rect">
            <a:avLst/>
          </a:prstGeom>
        </p:spPr>
      </p:pic>
      <p:pic>
        <p:nvPicPr>
          <p:cNvPr id="17" name="Picture 16" descr="dna-stränge - dna stock-fotos und bilder">
            <a:extLst>
              <a:ext uri="{FF2B5EF4-FFF2-40B4-BE49-F238E27FC236}">
                <a16:creationId xmlns:a16="http://schemas.microsoft.com/office/drawing/2014/main" id="{B873D3C3-DDDF-ABC3-6091-69567BA590F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27688" y="5602288"/>
            <a:ext cx="885825" cy="657225"/>
          </a:xfrm>
          <a:prstGeom prst="rect">
            <a:avLst/>
          </a:prstGeom>
        </p:spPr>
      </p:pic>
      <p:pic>
        <p:nvPicPr>
          <p:cNvPr id="11" name="Picture 10" descr="RSSE_TBE_mouse_brain_TS_EM_FAM_thumb">
            <a:extLst>
              <a:ext uri="{FF2B5EF4-FFF2-40B4-BE49-F238E27FC236}">
                <a16:creationId xmlns:a16="http://schemas.microsoft.com/office/drawing/2014/main" id="{CBA316E7-FF6E-9574-C6B0-6B92475B93C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158237" y="4211813"/>
            <a:ext cx="1352550" cy="1343025"/>
          </a:xfrm>
          <a:prstGeom prst="rect">
            <a:avLst/>
          </a:prstGeom>
        </p:spPr>
      </p:pic>
      <p:pic>
        <p:nvPicPr>
          <p:cNvPr id="26" name="Picture 25" descr="dna-stränge - dna stock-fotos und bilder">
            <a:extLst>
              <a:ext uri="{FF2B5EF4-FFF2-40B4-BE49-F238E27FC236}">
                <a16:creationId xmlns:a16="http://schemas.microsoft.com/office/drawing/2014/main" id="{5F33D201-CBA5-6396-C08B-4C5BBFB02EC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04388" y="5246688"/>
            <a:ext cx="885825" cy="657225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E15A1F9A-285C-6A30-2905-5276E1571E33}"/>
              </a:ext>
            </a:extLst>
          </p:cNvPr>
          <p:cNvSpPr txBox="1"/>
          <p:nvPr/>
        </p:nvSpPr>
        <p:spPr>
          <a:xfrm>
            <a:off x="8045450" y="6019800"/>
            <a:ext cx="42037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+mj-lt"/>
              </a:rPr>
              <a:t>...and thousands more...</a:t>
            </a:r>
          </a:p>
        </p:txBody>
      </p:sp>
    </p:spTree>
    <p:extLst>
      <p:ext uri="{BB962C8B-B14F-4D97-AF65-F5344CB8AC3E}">
        <p14:creationId xmlns:p14="http://schemas.microsoft.com/office/powerpoint/2010/main" val="2451385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ime is Money | Empower">
            <a:extLst>
              <a:ext uri="{FF2B5EF4-FFF2-40B4-BE49-F238E27FC236}">
                <a16:creationId xmlns:a16="http://schemas.microsoft.com/office/drawing/2014/main" id="{92E5EF8F-5E60-4C43-2624-D36E8645D7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54707" y="2267197"/>
            <a:ext cx="2482586" cy="2509745"/>
          </a:xfrm>
          <a:prstGeom prst="rect">
            <a:avLst/>
          </a:prstGeom>
          <a:ln>
            <a:noFill/>
          </a:ln>
        </p:spPr>
      </p:pic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AE317B57-A7AE-B452-4730-E5C83808F228}"/>
              </a:ext>
            </a:extLst>
          </p:cNvPr>
          <p:cNvSpPr/>
          <p:nvPr/>
        </p:nvSpPr>
        <p:spPr>
          <a:xfrm>
            <a:off x="329749" y="1913489"/>
            <a:ext cx="3606776" cy="3736234"/>
          </a:xfrm>
          <a:prstGeom prst="flowChartConnector">
            <a:avLst/>
          </a:prstGeom>
          <a:solidFill>
            <a:srgbClr val="157D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896362CC-5BE2-9F8E-D8C3-D76EE7B52AE4}"/>
              </a:ext>
            </a:extLst>
          </p:cNvPr>
          <p:cNvSpPr/>
          <p:nvPr/>
        </p:nvSpPr>
        <p:spPr>
          <a:xfrm>
            <a:off x="8911620" y="3118526"/>
            <a:ext cx="1880700" cy="1847549"/>
          </a:xfrm>
          <a:prstGeom prst="flowChartConnector">
            <a:avLst/>
          </a:prstGeom>
          <a:solidFill>
            <a:srgbClr val="157D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1395A7-724B-E57F-87AB-E4252847DC14}"/>
              </a:ext>
            </a:extLst>
          </p:cNvPr>
          <p:cNvSpPr txBox="1"/>
          <p:nvPr/>
        </p:nvSpPr>
        <p:spPr>
          <a:xfrm>
            <a:off x="1206879" y="3131240"/>
            <a:ext cx="1852516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+mj-lt"/>
              </a:rPr>
              <a:t>$300K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  <a:latin typeface="+mj-lt"/>
              </a:rPr>
              <a:t>8 months​​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7A21FC-F012-AA2C-992A-EE2766742577}"/>
              </a:ext>
            </a:extLst>
          </p:cNvPr>
          <p:cNvSpPr txBox="1"/>
          <p:nvPr/>
        </p:nvSpPr>
        <p:spPr>
          <a:xfrm>
            <a:off x="9152370" y="3522070"/>
            <a:ext cx="1399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700" b="1" dirty="0">
                <a:solidFill>
                  <a:schemeClr val="bg1"/>
                </a:solidFill>
                <a:latin typeface="+mj-lt"/>
              </a:rPr>
              <a:t>$10K</a:t>
            </a:r>
            <a:endParaRPr lang="en-US" sz="2700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sz="2700" dirty="0">
                <a:solidFill>
                  <a:schemeClr val="bg1"/>
                </a:solidFill>
                <a:latin typeface="+mj-lt"/>
              </a:rPr>
              <a:t>2 days​​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BAF78C-58F9-23C9-4459-87C62797AE07}"/>
              </a:ext>
            </a:extLst>
          </p:cNvPr>
          <p:cNvSpPr txBox="1"/>
          <p:nvPr/>
        </p:nvSpPr>
        <p:spPr>
          <a:xfrm>
            <a:off x="181660" y="1054163"/>
            <a:ext cx="3868813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500" dirty="0">
                <a:latin typeface="+mj-lt"/>
              </a:rPr>
              <a:t>Current method</a:t>
            </a:r>
          </a:p>
          <a:p>
            <a:pPr algn="ctr"/>
            <a:r>
              <a:rPr lang="en-US" sz="2500" dirty="0">
                <a:latin typeface="+mj-lt"/>
              </a:rPr>
              <a:t>(try randomly)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685EE7E-27ED-46B2-BC47-F70C768BFCDD}"/>
              </a:ext>
            </a:extLst>
          </p:cNvPr>
          <p:cNvSpPr txBox="1"/>
          <p:nvPr/>
        </p:nvSpPr>
        <p:spPr>
          <a:xfrm>
            <a:off x="8143836" y="2183243"/>
            <a:ext cx="3244235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500" dirty="0">
                <a:latin typeface="+mj-lt"/>
                <a:cs typeface="Segoe UI"/>
              </a:rPr>
              <a:t>Our approach​</a:t>
            </a:r>
          </a:p>
          <a:p>
            <a:pPr algn="ctr"/>
            <a:r>
              <a:rPr lang="en-US" sz="2500" dirty="0">
                <a:latin typeface="+mj-lt"/>
                <a:cs typeface="Segoe UI"/>
              </a:rPr>
              <a:t>(Prefiltering)​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8D7301-248C-B96E-FA2B-B049D04F5560}"/>
              </a:ext>
            </a:extLst>
          </p:cNvPr>
          <p:cNvSpPr txBox="1"/>
          <p:nvPr/>
        </p:nvSpPr>
        <p:spPr>
          <a:xfrm>
            <a:off x="2922000" y="180000"/>
            <a:ext cx="6931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 dirty="0">
                <a:latin typeface="+mj-lt"/>
              </a:rPr>
              <a:t>Cost of finding relevant virus</a:t>
            </a:r>
          </a:p>
        </p:txBody>
      </p:sp>
    </p:spTree>
    <p:extLst>
      <p:ext uri="{BB962C8B-B14F-4D97-AF65-F5344CB8AC3E}">
        <p14:creationId xmlns:p14="http://schemas.microsoft.com/office/powerpoint/2010/main" val="2015758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3D09407-53BC-485E-B4CE-BC5E4FC4B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21DB988-49FC-4608-B0A2-E2F3A4019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49D93B-523A-0D6E-0971-632FC7E1D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03" y="3399769"/>
            <a:ext cx="10640754" cy="1438931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4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Live Demo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9B930FD-8671-4C4C-ADCF-73AC1D0CD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35B12C1-569C-4E37-AA33-7EF215F20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23E2660-7810-46F6-8752-187127C83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991DC45-0378-45B3-B325-FB8F98545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228F5BA-5150-4554-B7EA-93F371F3B1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6" name="Graphic 5" descr="Monitor">
            <a:extLst>
              <a:ext uri="{FF2B5EF4-FFF2-40B4-BE49-F238E27FC236}">
                <a16:creationId xmlns:a16="http://schemas.microsoft.com/office/drawing/2014/main" id="{A11E28FE-314B-BFE5-82B8-13CF547CB1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46990" y="320231"/>
            <a:ext cx="2836567" cy="2836567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383C2651-AE0C-4AE4-8725-E2F9414FE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CE13265-B5D2-47B4-A199-E05F390D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93EBD03-D832-462C-9304-7273698ED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D53D3E2-805E-40D2-964F-352BF6D47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7A9A916-A926-43E6-800F-432ABC3F2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0962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AA07976-3331-1CDA-6AD5-1A3861CF9C20}"/>
              </a:ext>
            </a:extLst>
          </p:cNvPr>
          <p:cNvCxnSpPr>
            <a:cxnSpLocks/>
          </p:cNvCxnSpPr>
          <p:nvPr/>
        </p:nvCxnSpPr>
        <p:spPr>
          <a:xfrm flipV="1">
            <a:off x="632850" y="5930650"/>
            <a:ext cx="5747000" cy="19400"/>
          </a:xfrm>
          <a:prstGeom prst="straightConnector1">
            <a:avLst/>
          </a:prstGeom>
          <a:ln w="57150">
            <a:solidFill>
              <a:srgbClr val="157D8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F67C8D51-DA67-8730-8B82-BFEE7B606451}"/>
              </a:ext>
            </a:extLst>
          </p:cNvPr>
          <p:cNvSpPr/>
          <p:nvPr/>
        </p:nvSpPr>
        <p:spPr>
          <a:xfrm>
            <a:off x="1064900" y="4560099"/>
            <a:ext cx="762000" cy="1371600"/>
          </a:xfrm>
          <a:prstGeom prst="rect">
            <a:avLst/>
          </a:prstGeom>
          <a:solidFill>
            <a:srgbClr val="157D8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09F611-F379-8E22-8DDF-6104B87258AF}"/>
              </a:ext>
            </a:extLst>
          </p:cNvPr>
          <p:cNvSpPr/>
          <p:nvPr/>
        </p:nvSpPr>
        <p:spPr>
          <a:xfrm>
            <a:off x="5090949" y="1467648"/>
            <a:ext cx="762000" cy="4464050"/>
          </a:xfrm>
          <a:prstGeom prst="rect">
            <a:avLst/>
          </a:prstGeom>
          <a:solidFill>
            <a:srgbClr val="157D8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820BEC-723C-EBD7-1FEF-08D8C78F6C82}"/>
              </a:ext>
            </a:extLst>
          </p:cNvPr>
          <p:cNvSpPr txBox="1"/>
          <p:nvPr/>
        </p:nvSpPr>
        <p:spPr>
          <a:xfrm>
            <a:off x="918000" y="4098000"/>
            <a:ext cx="1075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 dirty="0">
                <a:solidFill>
                  <a:srgbClr val="157D82"/>
                </a:solidFill>
              </a:rPr>
              <a:t>$1.2B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9F0303-90A6-A528-7AA3-40D4BDA6805C}"/>
              </a:ext>
            </a:extLst>
          </p:cNvPr>
          <p:cNvSpPr txBox="1"/>
          <p:nvPr/>
        </p:nvSpPr>
        <p:spPr>
          <a:xfrm>
            <a:off x="4932000" y="1007999"/>
            <a:ext cx="1075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 dirty="0">
                <a:solidFill>
                  <a:srgbClr val="157D82"/>
                </a:solidFill>
              </a:rPr>
              <a:t>$5.4B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3BD5B96-B1B1-87C1-48B1-EB0E9B997B12}"/>
              </a:ext>
            </a:extLst>
          </p:cNvPr>
          <p:cNvCxnSpPr/>
          <p:nvPr/>
        </p:nvCxnSpPr>
        <p:spPr>
          <a:xfrm flipV="1">
            <a:off x="1857675" y="1527075"/>
            <a:ext cx="3236400" cy="3015600"/>
          </a:xfrm>
          <a:prstGeom prst="straightConnector1">
            <a:avLst/>
          </a:prstGeom>
          <a:ln w="57150">
            <a:solidFill>
              <a:srgbClr val="157D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E64F111-1096-20E9-F29A-DC219BA846DF}"/>
              </a:ext>
            </a:extLst>
          </p:cNvPr>
          <p:cNvSpPr txBox="1"/>
          <p:nvPr/>
        </p:nvSpPr>
        <p:spPr>
          <a:xfrm>
            <a:off x="917999" y="5981999"/>
            <a:ext cx="1075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 dirty="0">
                <a:solidFill>
                  <a:srgbClr val="157D82"/>
                </a:solidFill>
              </a:rPr>
              <a:t>2023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C7287B-D83F-9A48-A584-2ECC4C2FD322}"/>
              </a:ext>
            </a:extLst>
          </p:cNvPr>
          <p:cNvSpPr txBox="1"/>
          <p:nvPr/>
        </p:nvSpPr>
        <p:spPr>
          <a:xfrm>
            <a:off x="5021998" y="5981998"/>
            <a:ext cx="1075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 dirty="0">
                <a:solidFill>
                  <a:srgbClr val="157D82"/>
                </a:solidFill>
              </a:rPr>
              <a:t>2030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AE7781-D866-34B5-6CCE-FF54254A103D}"/>
              </a:ext>
            </a:extLst>
          </p:cNvPr>
          <p:cNvSpPr txBox="1"/>
          <p:nvPr/>
        </p:nvSpPr>
        <p:spPr>
          <a:xfrm>
            <a:off x="474000" y="318000"/>
            <a:ext cx="5737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latin typeface="+mj-lt"/>
              </a:rPr>
              <a:t>Market size phage (virus) therapy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458BFE-B516-9E8A-9B9C-9F324CFF6EFD}"/>
              </a:ext>
            </a:extLst>
          </p:cNvPr>
          <p:cNvSpPr txBox="1"/>
          <p:nvPr/>
        </p:nvSpPr>
        <p:spPr>
          <a:xfrm>
            <a:off x="8340000" y="318000"/>
            <a:ext cx="2449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latin typeface="+mj-lt"/>
              </a:rPr>
              <a:t>Competitors</a:t>
            </a:r>
            <a:endParaRPr lang="en-US" dirty="0">
              <a:latin typeface="+mj-lt"/>
            </a:endParaRPr>
          </a:p>
        </p:txBody>
      </p:sp>
      <p:pic>
        <p:nvPicPr>
          <p:cNvPr id="2" name="Picture 1" descr="PhageAI - Login">
            <a:extLst>
              <a:ext uri="{FF2B5EF4-FFF2-40B4-BE49-F238E27FC236}">
                <a16:creationId xmlns:a16="http://schemas.microsoft.com/office/drawing/2014/main" id="{D42B5117-28E5-F428-BCB1-70BD30F7D3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4219" r="-277" b="26953"/>
          <a:stretch/>
        </p:blipFill>
        <p:spPr>
          <a:xfrm>
            <a:off x="8472412" y="1712887"/>
            <a:ext cx="2177191" cy="750113"/>
          </a:xfrm>
          <a:prstGeom prst="rect">
            <a:avLst/>
          </a:prstGeom>
        </p:spPr>
      </p:pic>
      <p:pic>
        <p:nvPicPr>
          <p:cNvPr id="3" name="Picture 2" descr="FlexBio Technology - Wastewater Treatment Plants">
            <a:extLst>
              <a:ext uri="{FF2B5EF4-FFF2-40B4-BE49-F238E27FC236}">
                <a16:creationId xmlns:a16="http://schemas.microsoft.com/office/drawing/2014/main" id="{6D0BA222-629A-F067-8693-FCCD655728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2401" y="2803620"/>
            <a:ext cx="2743198" cy="890759"/>
          </a:xfrm>
          <a:prstGeom prst="rect">
            <a:avLst/>
          </a:prstGeom>
        </p:spPr>
      </p:pic>
      <p:pic>
        <p:nvPicPr>
          <p:cNvPr id="6" name="Picture 5" descr="Making your company go viral: Adaptive Phage Therapeutics">
            <a:extLst>
              <a:ext uri="{FF2B5EF4-FFF2-40B4-BE49-F238E27FC236}">
                <a16:creationId xmlns:a16="http://schemas.microsoft.com/office/drawing/2014/main" id="{45A5E9E4-846F-2AC4-02BD-CB5F6B6E0D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54901" y="4326965"/>
            <a:ext cx="3326423" cy="1106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212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</TotalTime>
  <Words>184</Words>
  <Application>Microsoft Macintosh PowerPoint</Application>
  <PresentationFormat>Widescreen</PresentationFormat>
  <Paragraphs>77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Meiryo</vt:lpstr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Live Demo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Abdullah Hanif</cp:lastModifiedBy>
  <cp:revision>890</cp:revision>
  <dcterms:created xsi:type="dcterms:W3CDTF">2013-07-15T20:26:40Z</dcterms:created>
  <dcterms:modified xsi:type="dcterms:W3CDTF">2024-11-17T15:12:53Z</dcterms:modified>
</cp:coreProperties>
</file>

<file path=docProps/thumbnail.jpeg>
</file>